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261" r:id="rId5"/>
    <p:sldId id="260" r:id="rId6"/>
    <p:sldId id="324"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mma-Jayne Turner" initials="ET" lastIdx="21" clrIdx="0">
    <p:extLst>
      <p:ext uri="{19B8F6BF-5375-455C-9EA6-DF929625EA0E}">
        <p15:presenceInfo xmlns:p15="http://schemas.microsoft.com/office/powerpoint/2012/main" userId="S::emma-jayne.turner@y-e.org.uk::d94aec55-1b1a-4682-8672-433cac33ce79" providerId="AD"/>
      </p:ext>
    </p:extLst>
  </p:cmAuthor>
  <p:cmAuthor id="2" name="Chloe Shuttlewood" initials="CS" lastIdx="11" clrIdx="1">
    <p:extLst>
      <p:ext uri="{19B8F6BF-5375-455C-9EA6-DF929625EA0E}">
        <p15:presenceInfo xmlns:p15="http://schemas.microsoft.com/office/powerpoint/2012/main" userId="S::chloe.shuttlewood@y-e.org.uk::d54142b5-145a-4f78-a2be-2b3db04d1597" providerId="AD"/>
      </p:ext>
    </p:extLst>
  </p:cmAuthor>
  <p:cmAuthor id="3" name="Jennifer Craven" initials="JC" lastIdx="32" clrIdx="2">
    <p:extLst>
      <p:ext uri="{19B8F6BF-5375-455C-9EA6-DF929625EA0E}">
        <p15:presenceInfo xmlns:p15="http://schemas.microsoft.com/office/powerpoint/2012/main" userId="S::jennifer.craven@salfordcc.ac.uk::5aace934-d1f4-464a-bfcb-5a37b96fa69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03C"/>
    <a:srgbClr val="188785"/>
    <a:srgbClr val="FFF6D8"/>
    <a:srgbClr val="FFE34C"/>
    <a:srgbClr val="F9D500"/>
    <a:srgbClr val="D1DEE0"/>
    <a:srgbClr val="ECDFED"/>
    <a:srgbClr val="AE4F98"/>
    <a:srgbClr val="4B287E"/>
    <a:srgbClr val="EDDF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69BB45A-5CB9-41AE-A051-4EDB36ADF75B}" v="1" dt="2021-04-06T09:58:17.3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270"/>
    <p:restoredTop sz="96327"/>
  </p:normalViewPr>
  <p:slideViewPr>
    <p:cSldViewPr snapToGrid="0" snapToObjects="1">
      <p:cViewPr varScale="1">
        <p:scale>
          <a:sx n="86" d="100"/>
          <a:sy n="86" d="100"/>
        </p:scale>
        <p:origin x="984" y="48"/>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commentAuthors" Target="commentAuthors.xml"/><Relationship Id="rId75"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microsoft.com/office/2015/10/relationships/revisionInfo" Target="revisionInfo.xml"/><Relationship Id="rId7" Type="http://schemas.openxmlformats.org/officeDocument/2006/relationships/slide" Target="slides/slide3.xml"/><Relationship Id="rId7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loe Shuttlewood" userId="d54142b5-145a-4f78-a2be-2b3db04d1597" providerId="ADAL" clId="{C69BB45A-5CB9-41AE-A051-4EDB36ADF75B}"/>
    <pc:docChg chg="custSel modSld">
      <pc:chgData name="Chloe Shuttlewood" userId="d54142b5-145a-4f78-a2be-2b3db04d1597" providerId="ADAL" clId="{C69BB45A-5CB9-41AE-A051-4EDB36ADF75B}" dt="2021-04-06T10:06:39.601" v="4" actId="1592"/>
      <pc:docMkLst>
        <pc:docMk/>
      </pc:docMkLst>
      <pc:sldChg chg="addCm modCm">
        <pc:chgData name="Chloe Shuttlewood" userId="d54142b5-145a-4f78-a2be-2b3db04d1597" providerId="ADAL" clId="{C69BB45A-5CB9-41AE-A051-4EDB36ADF75B}" dt="2021-04-06T09:58:17.388" v="2"/>
        <pc:sldMkLst>
          <pc:docMk/>
          <pc:sldMk cId="3446763679" sldId="275"/>
        </pc:sldMkLst>
      </pc:sldChg>
      <pc:sldChg chg="delCm">
        <pc:chgData name="Chloe Shuttlewood" userId="d54142b5-145a-4f78-a2be-2b3db04d1597" providerId="ADAL" clId="{C69BB45A-5CB9-41AE-A051-4EDB36ADF75B}" dt="2021-04-06T10:06:29.132" v="3" actId="1592"/>
        <pc:sldMkLst>
          <pc:docMk/>
          <pc:sldMk cId="674019151" sldId="320"/>
        </pc:sldMkLst>
      </pc:sldChg>
      <pc:sldChg chg="delCm">
        <pc:chgData name="Chloe Shuttlewood" userId="d54142b5-145a-4f78-a2be-2b3db04d1597" providerId="ADAL" clId="{C69BB45A-5CB9-41AE-A051-4EDB36ADF75B}" dt="2021-04-06T10:06:39.601" v="4" actId="1592"/>
        <pc:sldMkLst>
          <pc:docMk/>
          <pc:sldMk cId="1153254093" sldId="321"/>
        </pc:sldMkLst>
      </pc:sldChg>
    </pc:docChg>
  </pc:docChgLst>
  <pc:docChgLst>
    <pc:chgData name="Chloe Shuttlewood" userId="d54142b5-145a-4f78-a2be-2b3db04d1597" providerId="ADAL" clId="{3F1EFBA2-6D73-4705-9FEB-8005B2E18287}"/>
    <pc:docChg chg="custSel">
      <pc:chgData name="Chloe Shuttlewood" userId="d54142b5-145a-4f78-a2be-2b3db04d1597" providerId="ADAL" clId="{3F1EFBA2-6D73-4705-9FEB-8005B2E18287}" dt="2021-04-06T19:56:08.493" v="1" actId="1592"/>
      <pc:docMkLst>
        <pc:docMk/>
      </pc:docMkLst>
      <pc:sldChg chg="delCm">
        <pc:chgData name="Chloe Shuttlewood" userId="d54142b5-145a-4f78-a2be-2b3db04d1597" providerId="ADAL" clId="{3F1EFBA2-6D73-4705-9FEB-8005B2E18287}" dt="2021-04-06T19:56:08.493" v="1" actId="1592"/>
        <pc:sldMkLst>
          <pc:docMk/>
          <pc:sldMk cId="1329487828" sldId="265"/>
        </pc:sldMkLst>
      </pc:sldChg>
      <pc:sldChg chg="delCm">
        <pc:chgData name="Chloe Shuttlewood" userId="d54142b5-145a-4f78-a2be-2b3db04d1597" providerId="ADAL" clId="{3F1EFBA2-6D73-4705-9FEB-8005B2E18287}" dt="2021-04-06T19:56:04.815" v="0" actId="1592"/>
        <pc:sldMkLst>
          <pc:docMk/>
          <pc:sldMk cId="3446763679" sldId="275"/>
        </pc:sldMkLst>
      </pc:sldChg>
    </pc:docChg>
  </pc:docChgLst>
</pc:chgInfo>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hyperlink" Target="http://www.saas.gov.uk/" TargetMode="Externa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slide" Target="../slides/slide31.xml"/><Relationship Id="rId13" Type="http://schemas.openxmlformats.org/officeDocument/2006/relationships/slide" Target="../slides/slide58.xml"/><Relationship Id="rId3" Type="http://schemas.openxmlformats.org/officeDocument/2006/relationships/slide" Target="../slides/slide5.xml"/><Relationship Id="rId7" Type="http://schemas.openxmlformats.org/officeDocument/2006/relationships/slide" Target="../slides/slide23.xml"/><Relationship Id="rId12" Type="http://schemas.openxmlformats.org/officeDocument/2006/relationships/slide" Target="../slides/slide51.xml"/><Relationship Id="rId2" Type="http://schemas.openxmlformats.org/officeDocument/2006/relationships/slide" Target="../slides/slide2.xml"/><Relationship Id="rId1" Type="http://schemas.openxmlformats.org/officeDocument/2006/relationships/slideMaster" Target="../slideMasters/slideMaster1.xml"/><Relationship Id="rId6" Type="http://schemas.openxmlformats.org/officeDocument/2006/relationships/slide" Target="../slides/slide21.xml"/><Relationship Id="rId11" Type="http://schemas.openxmlformats.org/officeDocument/2006/relationships/slide" Target="../slides/slide47.xml"/><Relationship Id="rId5" Type="http://schemas.openxmlformats.org/officeDocument/2006/relationships/slide" Target="../slides/slide14.xml"/><Relationship Id="rId15" Type="http://schemas.openxmlformats.org/officeDocument/2006/relationships/slide" Target="../slides/slide61.xml"/><Relationship Id="rId10" Type="http://schemas.openxmlformats.org/officeDocument/2006/relationships/slide" Target="../slides/slide44.xml"/><Relationship Id="rId4" Type="http://schemas.openxmlformats.org/officeDocument/2006/relationships/slide" Target="../slides/slide12.xml"/><Relationship Id="rId9" Type="http://schemas.openxmlformats.org/officeDocument/2006/relationships/slide" Target="../slides/slide41.xml"/><Relationship Id="rId14" Type="http://schemas.openxmlformats.org/officeDocument/2006/relationships/slide" Target="../slides/slide60.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hyperlink" Target="http://www.gov.uk/" TargetMode="External"/><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9.emf"/><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71B0665-F412-E142-B3FF-660B49DD37BC}"/>
              </a:ext>
            </a:extLst>
          </p:cNvPr>
          <p:cNvSpPr/>
          <p:nvPr userDrawn="1"/>
        </p:nvSpPr>
        <p:spPr>
          <a:xfrm>
            <a:off x="0" y="-8211"/>
            <a:ext cx="12192001" cy="6219825"/>
          </a:xfrm>
          <a:prstGeom prst="rect">
            <a:avLst/>
          </a:prstGeom>
          <a:solidFill>
            <a:srgbClr val="FFE3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1FD53983-6F0C-C645-AC91-AEC5A775F4DC}"/>
              </a:ext>
            </a:extLst>
          </p:cNvPr>
          <p:cNvPicPr>
            <a:picLocks noChangeAspect="1"/>
          </p:cNvPicPr>
          <p:nvPr userDrawn="1"/>
        </p:nvPicPr>
        <p:blipFill rotWithShape="1">
          <a:blip r:embed="rId2"/>
          <a:srcRect b="12118"/>
          <a:stretch/>
        </p:blipFill>
        <p:spPr>
          <a:xfrm>
            <a:off x="4261050" y="2016988"/>
            <a:ext cx="7924800" cy="4642967"/>
          </a:xfrm>
          <a:prstGeom prst="rect">
            <a:avLst/>
          </a:prstGeom>
        </p:spPr>
      </p:pic>
      <p:sp>
        <p:nvSpPr>
          <p:cNvPr id="16" name="Rectangle 15">
            <a:extLst>
              <a:ext uri="{FF2B5EF4-FFF2-40B4-BE49-F238E27FC236}">
                <a16:creationId xmlns:a16="http://schemas.microsoft.com/office/drawing/2014/main" id="{A024BB25-D97D-1A4F-A085-62C89EA1A5F9}"/>
              </a:ext>
            </a:extLst>
          </p:cNvPr>
          <p:cNvSpPr/>
          <p:nvPr userDrawn="1"/>
        </p:nvSpPr>
        <p:spPr>
          <a:xfrm>
            <a:off x="462454" y="-9938"/>
            <a:ext cx="6046891" cy="30782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7" name="TextBox 6">
            <a:extLst>
              <a:ext uri="{FF2B5EF4-FFF2-40B4-BE49-F238E27FC236}">
                <a16:creationId xmlns:a16="http://schemas.microsoft.com/office/drawing/2014/main" id="{252253B2-4574-7746-8155-B43E07F5259E}"/>
              </a:ext>
            </a:extLst>
          </p:cNvPr>
          <p:cNvSpPr txBox="1"/>
          <p:nvPr userDrawn="1"/>
        </p:nvSpPr>
        <p:spPr>
          <a:xfrm>
            <a:off x="688729" y="198043"/>
            <a:ext cx="6343353" cy="2893100"/>
          </a:xfrm>
          <a:prstGeom prst="rect">
            <a:avLst/>
          </a:prstGeom>
          <a:noFill/>
        </p:spPr>
        <p:txBody>
          <a:bodyPr wrap="square" rtlCol="0">
            <a:spAutoFit/>
          </a:bodyPr>
          <a:lstStyle/>
          <a:p>
            <a:r>
              <a:rPr lang="en-GB" sz="3600" b="1" dirty="0">
                <a:solidFill>
                  <a:srgbClr val="F9D500"/>
                </a:solidFill>
                <a:latin typeface="Futura" panose="020B0602020204020303" pitchFamily="34" charset="-79"/>
                <a:cs typeface="Futura" panose="020B0602020204020303" pitchFamily="34" charset="-79"/>
              </a:rPr>
              <a:t>MOVING ON FROM SCHOOL – </a:t>
            </a:r>
          </a:p>
          <a:p>
            <a:r>
              <a:rPr lang="en-GB" sz="3600" b="1" dirty="0">
                <a:solidFill>
                  <a:srgbClr val="F9D500"/>
                </a:solidFill>
                <a:latin typeface="Futura" panose="020B0602020204020303" pitchFamily="34" charset="-79"/>
                <a:cs typeface="Futura" panose="020B0602020204020303" pitchFamily="34" charset="-79"/>
              </a:rPr>
              <a:t>THE WORLD OF WORK</a:t>
            </a:r>
            <a:endParaRPr lang="en-GB" sz="4400" b="1" dirty="0">
              <a:solidFill>
                <a:srgbClr val="F9D500"/>
              </a:solidFill>
              <a:latin typeface="Futura" panose="020B0602020204020303" pitchFamily="34" charset="-79"/>
              <a:cs typeface="Futura" panose="020B0602020204020303" pitchFamily="34" charset="-79"/>
            </a:endParaRPr>
          </a:p>
          <a:p>
            <a:r>
              <a:rPr lang="en-GB" sz="2800" dirty="0">
                <a:solidFill>
                  <a:srgbClr val="188785"/>
                </a:solidFill>
                <a:latin typeface="Futura Medium" panose="020B0602020204020303" pitchFamily="34" charset="-79"/>
                <a:cs typeface="Futura Medium" panose="020B0602020204020303" pitchFamily="34" charset="-79"/>
              </a:rPr>
              <a:t>WHAT ARE THE BIG FINANCIAL DECISIONS I’LL NEED TO MAKE?</a:t>
            </a:r>
          </a:p>
          <a:p>
            <a:endParaRPr lang="en-US" dirty="0"/>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9A4F97B2-CE41-CC48-9939-75C7E1A0A369}"/>
              </a:ext>
            </a:extLst>
          </p:cNvPr>
          <p:cNvSpPr/>
          <p:nvPr userDrawn="1"/>
        </p:nvSpPr>
        <p:spPr>
          <a:xfrm>
            <a:off x="-436111" y="3397929"/>
            <a:ext cx="5674031" cy="2525201"/>
          </a:xfrm>
          <a:prstGeom prst="roundRect">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7CBFC95-C3AF-FB44-97BE-8A401B9A6973}"/>
              </a:ext>
            </a:extLst>
          </p:cNvPr>
          <p:cNvSpPr/>
          <p:nvPr userDrawn="1"/>
        </p:nvSpPr>
        <p:spPr>
          <a:xfrm>
            <a:off x="951166" y="3619292"/>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sp>
        <p:nvSpPr>
          <p:cNvPr id="12" name="Rectangle 11">
            <a:extLst>
              <a:ext uri="{FF2B5EF4-FFF2-40B4-BE49-F238E27FC236}">
                <a16:creationId xmlns:a16="http://schemas.microsoft.com/office/drawing/2014/main" id="{1FBCC6F7-8AA3-B845-B5EC-9FC99121D75B}"/>
              </a:ext>
            </a:extLst>
          </p:cNvPr>
          <p:cNvSpPr/>
          <p:nvPr userDrawn="1"/>
        </p:nvSpPr>
        <p:spPr>
          <a:xfrm>
            <a:off x="332348" y="4315178"/>
            <a:ext cx="4905573" cy="1477328"/>
          </a:xfrm>
          <a:prstGeom prst="rect">
            <a:avLst/>
          </a:prstGeom>
        </p:spPr>
        <p:txBody>
          <a:bodyPr wrap="square">
            <a:spAutoFit/>
          </a:bodyPr>
          <a:lstStyle/>
          <a:p>
            <a:r>
              <a:rPr lang="en-GB" sz="1800" b="1" kern="1200" dirty="0">
                <a:solidFill>
                  <a:schemeClr val="bg1"/>
                </a:solidFill>
                <a:effectLst/>
                <a:latin typeface="FUTURA MEDIUM" panose="020B0602020204020303" pitchFamily="34" charset="-79"/>
                <a:ea typeface="+mn-ea"/>
                <a:cs typeface="FUTURA MEDIUM" panose="020B0602020204020303" pitchFamily="34" charset="-79"/>
              </a:rPr>
              <a:t>According to Skills Development Scotland, disruption and rapid change in the job market, including automation, will alter the future of work. People must now be agile workers, prepared for change.</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p:txBody>
      </p:sp>
      <p:cxnSp>
        <p:nvCxnSpPr>
          <p:cNvPr id="13" name="Straight Connector 12">
            <a:extLst>
              <a:ext uri="{FF2B5EF4-FFF2-40B4-BE49-F238E27FC236}">
                <a16:creationId xmlns:a16="http://schemas.microsoft.com/office/drawing/2014/main" id="{87C00237-8129-A849-AA35-2C7099191AB7}"/>
              </a:ext>
            </a:extLst>
          </p:cNvPr>
          <p:cNvCxnSpPr/>
          <p:nvPr userDrawn="1"/>
        </p:nvCxnSpPr>
        <p:spPr>
          <a:xfrm>
            <a:off x="443395" y="4237631"/>
            <a:ext cx="3636579" cy="0"/>
          </a:xfrm>
          <a:prstGeom prst="line">
            <a:avLst/>
          </a:prstGeom>
          <a:ln>
            <a:solidFill>
              <a:srgbClr val="F9D500"/>
            </a:solidFill>
          </a:ln>
        </p:spPr>
        <p:style>
          <a:lnRef idx="3">
            <a:schemeClr val="accent6"/>
          </a:lnRef>
          <a:fillRef idx="0">
            <a:schemeClr val="accent6"/>
          </a:fillRef>
          <a:effectRef idx="2">
            <a:schemeClr val="accent6"/>
          </a:effectRef>
          <a:fontRef idx="minor">
            <a:schemeClr val="tx1"/>
          </a:fontRef>
        </p:style>
      </p:cxnSp>
      <p:sp>
        <p:nvSpPr>
          <p:cNvPr id="17" name="TextBox 16">
            <a:extLst>
              <a:ext uri="{FF2B5EF4-FFF2-40B4-BE49-F238E27FC236}">
                <a16:creationId xmlns:a16="http://schemas.microsoft.com/office/drawing/2014/main" id="{C7CF9A89-3179-EC45-AD8E-65F6F9E26AEE}"/>
              </a:ext>
            </a:extLst>
          </p:cNvPr>
          <p:cNvSpPr txBox="1"/>
          <p:nvPr userDrawn="1"/>
        </p:nvSpPr>
        <p:spPr>
          <a:xfrm>
            <a:off x="3713357" y="6289627"/>
            <a:ext cx="8801220"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MOVING ON FROM SCHOOL - THE WORLD OF WORK</a:t>
            </a:r>
          </a:p>
        </p:txBody>
      </p:sp>
      <p:sp>
        <p:nvSpPr>
          <p:cNvPr id="3" name="TextBox 2">
            <a:extLst>
              <a:ext uri="{FF2B5EF4-FFF2-40B4-BE49-F238E27FC236}">
                <a16:creationId xmlns:a16="http://schemas.microsoft.com/office/drawing/2014/main" id="{E4AC0881-78C6-7244-88F1-28FCD1F46732}"/>
              </a:ext>
            </a:extLst>
          </p:cNvPr>
          <p:cNvSpPr txBox="1"/>
          <p:nvPr userDrawn="1"/>
        </p:nvSpPr>
        <p:spPr>
          <a:xfrm>
            <a:off x="6858000" y="240305"/>
            <a:ext cx="4970938" cy="3139321"/>
          </a:xfrm>
          <a:prstGeom prst="rect">
            <a:avLst/>
          </a:prstGeom>
          <a:noFill/>
        </p:spPr>
        <p:txBody>
          <a:bodyPr wrap="square" rtlCol="0">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In this chapter you’ll explore some of the financial matters and decisions that you might face as you move on from full-time education.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These include understanding the ways that people get paid for work, the National Minimum Wage and National Living Wage, the financial implications of going to university, and making plans for when you retire from working. </a:t>
            </a:r>
          </a:p>
          <a:p>
            <a:endParaRPr lang="en-US" dirty="0"/>
          </a:p>
        </p:txBody>
      </p:sp>
      <p:pic>
        <p:nvPicPr>
          <p:cNvPr id="15" name="Picture 14">
            <a:extLst>
              <a:ext uri="{FF2B5EF4-FFF2-40B4-BE49-F238E27FC236}">
                <a16:creationId xmlns:a16="http://schemas.microsoft.com/office/drawing/2014/main" id="{6572ECEB-6DE4-ED4A-B078-D2DCE4EF789E}"/>
              </a:ext>
            </a:extLst>
          </p:cNvPr>
          <p:cNvPicPr>
            <a:picLocks noChangeAspect="1"/>
          </p:cNvPicPr>
          <p:nvPr userDrawn="1"/>
        </p:nvPicPr>
        <p:blipFill>
          <a:blip r:embed="rId3"/>
          <a:stretch>
            <a:fillRect/>
          </a:stretch>
        </p:blipFill>
        <p:spPr>
          <a:xfrm>
            <a:off x="371227" y="3549501"/>
            <a:ext cx="620573" cy="615762"/>
          </a:xfrm>
          <a:prstGeom prst="rect">
            <a:avLst/>
          </a:prstGeom>
        </p:spPr>
      </p:pic>
    </p:spTree>
    <p:extLst>
      <p:ext uri="{BB962C8B-B14F-4D97-AF65-F5344CB8AC3E}">
        <p14:creationId xmlns:p14="http://schemas.microsoft.com/office/powerpoint/2010/main" val="981082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6D7C9AF-9FE1-CE4C-BE76-DAE07E0F6C90}"/>
              </a:ext>
            </a:extLst>
          </p:cNvPr>
          <p:cNvSpPr/>
          <p:nvPr userDrawn="1"/>
        </p:nvSpPr>
        <p:spPr>
          <a:xfrm>
            <a:off x="0" y="4798"/>
            <a:ext cx="12192000" cy="6520070"/>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3C516DC8-84DC-624E-9FBF-336A2F6CF1DD}"/>
              </a:ext>
            </a:extLst>
          </p:cNvPr>
          <p:cNvPicPr>
            <a:picLocks noChangeAspect="1"/>
          </p:cNvPicPr>
          <p:nvPr userDrawn="1"/>
        </p:nvPicPr>
        <p:blipFill rotWithShape="1">
          <a:blip r:embed="rId2"/>
          <a:srcRect l="2311" r="31868"/>
          <a:stretch/>
        </p:blipFill>
        <p:spPr>
          <a:xfrm>
            <a:off x="5421016" y="-4798"/>
            <a:ext cx="6770984" cy="6858000"/>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9" name="Rectangle 8">
            <a:extLst>
              <a:ext uri="{FF2B5EF4-FFF2-40B4-BE49-F238E27FC236}">
                <a16:creationId xmlns:a16="http://schemas.microsoft.com/office/drawing/2014/main" id="{0B02F53F-0F0D-064E-9A6C-1D0E7410E811}"/>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D9F4909C-E0B5-754B-9C0B-2275FA6D753B}"/>
              </a:ext>
            </a:extLst>
          </p:cNvPr>
          <p:cNvSpPr txBox="1"/>
          <p:nvPr userDrawn="1"/>
        </p:nvSpPr>
        <p:spPr>
          <a:xfrm>
            <a:off x="3438939" y="6289627"/>
            <a:ext cx="9075638"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MOVING ON FROM SCHOOL </a:t>
            </a:r>
            <a:r>
              <a:rPr lang="en-GB" sz="2400" b="0" i="0" dirty="0">
                <a:solidFill>
                  <a:schemeClr val="bg1">
                    <a:alpha val="39000"/>
                  </a:schemeClr>
                </a:solidFill>
                <a:latin typeface="Futura Medium" panose="020B0602020204020303" pitchFamily="34" charset="-79"/>
                <a:cs typeface="Futura Medium" panose="020B0602020204020303" pitchFamily="34" charset="-79"/>
              </a:rPr>
              <a:t>NEXT STEPS: EMPLOYMENT</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28224450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0_Title Slide">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2C0E140D-5E87-E440-A828-E53A6A4573DB}"/>
              </a:ext>
            </a:extLst>
          </p:cNvPr>
          <p:cNvPicPr>
            <a:picLocks noChangeAspect="1"/>
          </p:cNvPicPr>
          <p:nvPr userDrawn="1"/>
        </p:nvPicPr>
        <p:blipFill>
          <a:blip r:embed="rId2"/>
          <a:stretch>
            <a:fillRect/>
          </a:stretch>
        </p:blipFill>
        <p:spPr>
          <a:xfrm>
            <a:off x="2198233" y="136525"/>
            <a:ext cx="7293637" cy="5703788"/>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0A224269-8445-AC4A-80E9-6C45EEAF4376}"/>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8F6F3C0-1E08-844C-9F6D-31338F10EDE0}"/>
              </a:ext>
            </a:extLst>
          </p:cNvPr>
          <p:cNvSpPr txBox="1"/>
          <p:nvPr userDrawn="1"/>
        </p:nvSpPr>
        <p:spPr>
          <a:xfrm>
            <a:off x="3438939" y="6289627"/>
            <a:ext cx="9075638"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MOVING ON FROM SCHOOL </a:t>
            </a:r>
            <a:r>
              <a:rPr lang="en-GB" sz="2400" b="0" i="0" dirty="0">
                <a:solidFill>
                  <a:schemeClr val="bg1">
                    <a:alpha val="39000"/>
                  </a:schemeClr>
                </a:solidFill>
                <a:latin typeface="Futura Medium" panose="020B0602020204020303" pitchFamily="34" charset="-79"/>
                <a:cs typeface="Futura Medium" panose="020B0602020204020303" pitchFamily="34" charset="-79"/>
              </a:rPr>
              <a:t>NEXT STEPS: EMPLOYMENT</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3" name="Rectangle 2">
            <a:extLst>
              <a:ext uri="{FF2B5EF4-FFF2-40B4-BE49-F238E27FC236}">
                <a16:creationId xmlns:a16="http://schemas.microsoft.com/office/drawing/2014/main" id="{6B35532C-010D-6A46-9993-EF465ABFC237}"/>
              </a:ext>
            </a:extLst>
          </p:cNvPr>
          <p:cNvSpPr/>
          <p:nvPr userDrawn="1"/>
        </p:nvSpPr>
        <p:spPr>
          <a:xfrm>
            <a:off x="5977217" y="3244334"/>
            <a:ext cx="237566" cy="369332"/>
          </a:xfrm>
          <a:prstGeom prst="rect">
            <a:avLst/>
          </a:prstGeom>
        </p:spPr>
        <p:txBody>
          <a:bodyPr wrap="none">
            <a:spAutoFit/>
          </a:bodyPr>
          <a:lstStyle/>
          <a:p>
            <a:r>
              <a:rPr lang="en-US" dirty="0"/>
              <a:t> </a:t>
            </a:r>
          </a:p>
        </p:txBody>
      </p:sp>
      <p:sp>
        <p:nvSpPr>
          <p:cNvPr id="7" name="Rectangle 6">
            <a:extLst>
              <a:ext uri="{FF2B5EF4-FFF2-40B4-BE49-F238E27FC236}">
                <a16:creationId xmlns:a16="http://schemas.microsoft.com/office/drawing/2014/main" id="{433624F4-548B-4241-8731-501B2AAA1E22}"/>
              </a:ext>
            </a:extLst>
          </p:cNvPr>
          <p:cNvSpPr/>
          <p:nvPr userDrawn="1"/>
        </p:nvSpPr>
        <p:spPr>
          <a:xfrm>
            <a:off x="5977217" y="3244334"/>
            <a:ext cx="237566" cy="369332"/>
          </a:xfrm>
          <a:prstGeom prst="rect">
            <a:avLst/>
          </a:prstGeom>
        </p:spPr>
        <p:txBody>
          <a:bodyPr wrap="none">
            <a:spAutoFit/>
          </a:bodyPr>
          <a:lstStyle/>
          <a:p>
            <a:r>
              <a:rPr lang="en-US" dirty="0"/>
              <a:t> </a:t>
            </a:r>
          </a:p>
        </p:txBody>
      </p:sp>
      <p:sp>
        <p:nvSpPr>
          <p:cNvPr id="17" name="TextBox 16">
            <a:extLst>
              <a:ext uri="{FF2B5EF4-FFF2-40B4-BE49-F238E27FC236}">
                <a16:creationId xmlns:a16="http://schemas.microsoft.com/office/drawing/2014/main" id="{FCC3D666-F713-214C-957F-17CA0802AD05}"/>
              </a:ext>
            </a:extLst>
          </p:cNvPr>
          <p:cNvSpPr txBox="1"/>
          <p:nvPr userDrawn="1"/>
        </p:nvSpPr>
        <p:spPr>
          <a:xfrm>
            <a:off x="3120889" y="847759"/>
            <a:ext cx="4601818" cy="523220"/>
          </a:xfrm>
          <a:prstGeom prst="rect">
            <a:avLst/>
          </a:prstGeom>
          <a:noFill/>
        </p:spPr>
        <p:txBody>
          <a:bodyPr wrap="square" rtlCol="0">
            <a:spAutoFit/>
          </a:bodyPr>
          <a:lstStyle/>
          <a:p>
            <a:r>
              <a:rPr lang="en-US" sz="2800" dirty="0">
                <a:solidFill>
                  <a:srgbClr val="188785"/>
                </a:solidFill>
                <a:latin typeface="Futura Medium" panose="020B0602020204020303" pitchFamily="34" charset="-79"/>
                <a:cs typeface="Futura Medium" panose="020B0602020204020303" pitchFamily="34" charset="-79"/>
              </a:rPr>
              <a:t>QUESTIONS</a:t>
            </a:r>
          </a:p>
        </p:txBody>
      </p:sp>
      <p:cxnSp>
        <p:nvCxnSpPr>
          <p:cNvPr id="18" name="Straight Connector 17">
            <a:extLst>
              <a:ext uri="{FF2B5EF4-FFF2-40B4-BE49-F238E27FC236}">
                <a16:creationId xmlns:a16="http://schemas.microsoft.com/office/drawing/2014/main" id="{F151F126-AC61-CB4D-ADA6-26FED0BDC070}"/>
              </a:ext>
            </a:extLst>
          </p:cNvPr>
          <p:cNvCxnSpPr>
            <a:cxnSpLocks/>
          </p:cNvCxnSpPr>
          <p:nvPr userDrawn="1"/>
        </p:nvCxnSpPr>
        <p:spPr>
          <a:xfrm>
            <a:off x="3215215" y="1361319"/>
            <a:ext cx="2114812" cy="0"/>
          </a:xfrm>
          <a:prstGeom prst="line">
            <a:avLst/>
          </a:prstGeom>
          <a:ln>
            <a:solidFill>
              <a:srgbClr val="F9D500"/>
            </a:solidFill>
          </a:ln>
        </p:spPr>
        <p:style>
          <a:lnRef idx="3">
            <a:schemeClr val="accent5"/>
          </a:lnRef>
          <a:fillRef idx="0">
            <a:schemeClr val="accent5"/>
          </a:fillRef>
          <a:effectRef idx="2">
            <a:schemeClr val="accent5"/>
          </a:effectRef>
          <a:fontRef idx="minor">
            <a:schemeClr val="tx1"/>
          </a:fontRef>
        </p:style>
      </p:cxnSp>
      <p:pic>
        <p:nvPicPr>
          <p:cNvPr id="13" name="Picture 12">
            <a:extLst>
              <a:ext uri="{FF2B5EF4-FFF2-40B4-BE49-F238E27FC236}">
                <a16:creationId xmlns:a16="http://schemas.microsoft.com/office/drawing/2014/main" id="{9DB40DA6-DFE4-4E45-B3DA-B9A13EA55A73}"/>
              </a:ext>
            </a:extLst>
          </p:cNvPr>
          <p:cNvPicPr>
            <a:picLocks noChangeAspect="1"/>
          </p:cNvPicPr>
          <p:nvPr userDrawn="1"/>
        </p:nvPicPr>
        <p:blipFill>
          <a:blip r:embed="rId3"/>
          <a:stretch>
            <a:fillRect/>
          </a:stretch>
        </p:blipFill>
        <p:spPr>
          <a:xfrm>
            <a:off x="1766295" y="968087"/>
            <a:ext cx="1205506" cy="1193570"/>
          </a:xfrm>
          <a:prstGeom prst="rect">
            <a:avLst/>
          </a:prstGeom>
        </p:spPr>
      </p:pic>
      <p:sp>
        <p:nvSpPr>
          <p:cNvPr id="21" name="Rectangle 20">
            <a:extLst>
              <a:ext uri="{FF2B5EF4-FFF2-40B4-BE49-F238E27FC236}">
                <a16:creationId xmlns:a16="http://schemas.microsoft.com/office/drawing/2014/main" id="{81951D44-5CCD-6449-9619-0D874F28D1F1}"/>
              </a:ext>
            </a:extLst>
          </p:cNvPr>
          <p:cNvSpPr/>
          <p:nvPr userDrawn="1"/>
        </p:nvSpPr>
        <p:spPr>
          <a:xfrm>
            <a:off x="3120889" y="1607139"/>
            <a:ext cx="5456583" cy="1477328"/>
          </a:xfrm>
          <a:prstGeom prst="rect">
            <a:avLst/>
          </a:prstGeom>
        </p:spPr>
        <p:txBody>
          <a:bodyPr wrap="square">
            <a:spAutoFit/>
          </a:bodyPr>
          <a:lstStyle/>
          <a:p>
            <a:r>
              <a:rPr lang="en-GB" b="1" dirty="0">
                <a:solidFill>
                  <a:srgbClr val="188785"/>
                </a:solidFill>
                <a:effectLst/>
                <a:latin typeface="FUTURA MEDIUM" panose="020B0602020204020303" pitchFamily="34" charset="-79"/>
                <a:cs typeface="FUTURA MEDIUM" panose="020B0602020204020303" pitchFamily="34" charset="-79"/>
              </a:rPr>
              <a:t>1. </a:t>
            </a:r>
            <a:r>
              <a:rPr lang="en-GB" dirty="0">
                <a:solidFill>
                  <a:srgbClr val="188785"/>
                </a:solidFill>
                <a:effectLst/>
                <a:latin typeface="Futura" panose="020B0602020204020303" pitchFamily="34" charset="-79"/>
                <a:cs typeface="Futura" panose="020B0602020204020303" pitchFamily="34" charset="-79"/>
              </a:rPr>
              <a:t>Which types of employment contracts provide  </a:t>
            </a:r>
          </a:p>
          <a:p>
            <a:r>
              <a:rPr lang="en-GB" dirty="0">
                <a:solidFill>
                  <a:srgbClr val="188785"/>
                </a:solidFill>
                <a:effectLst/>
                <a:latin typeface="Futura" panose="020B0602020204020303" pitchFamily="34" charset="-79"/>
                <a:cs typeface="Futura" panose="020B0602020204020303" pitchFamily="34" charset="-79"/>
              </a:rPr>
              <a:t>    the best protection for UK workers?</a:t>
            </a:r>
          </a:p>
          <a:p>
            <a:endParaRPr lang="en-GB" dirty="0">
              <a:solidFill>
                <a:srgbClr val="188785"/>
              </a:solidFill>
              <a:effectLst/>
              <a:latin typeface="Futura" panose="020B0602020204020303" pitchFamily="34" charset="-79"/>
              <a:cs typeface="Futura" panose="020B0602020204020303" pitchFamily="34" charset="-79"/>
            </a:endParaRPr>
          </a:p>
          <a:p>
            <a:r>
              <a:rPr lang="en-GB" b="1" dirty="0">
                <a:solidFill>
                  <a:srgbClr val="188785"/>
                </a:solidFill>
                <a:effectLst/>
                <a:latin typeface="FUTURA MEDIUM" panose="020B0602020204020303" pitchFamily="34" charset="-79"/>
                <a:cs typeface="FUTURA MEDIUM" panose="020B0602020204020303" pitchFamily="34" charset="-79"/>
              </a:rPr>
              <a:t>2. </a:t>
            </a:r>
            <a:r>
              <a:rPr lang="en-GB" dirty="0">
                <a:solidFill>
                  <a:srgbClr val="188785"/>
                </a:solidFill>
                <a:effectLst/>
                <a:latin typeface="Futura" panose="020B0602020204020303" pitchFamily="34" charset="-79"/>
                <a:cs typeface="Futura" panose="020B0602020204020303" pitchFamily="34" charset="-79"/>
              </a:rPr>
              <a:t>In your opinion, what are the benefits and   </a:t>
            </a:r>
          </a:p>
          <a:p>
            <a:r>
              <a:rPr lang="en-GB" dirty="0">
                <a:solidFill>
                  <a:srgbClr val="188785"/>
                </a:solidFill>
                <a:effectLst/>
                <a:latin typeface="Futura" panose="020B0602020204020303" pitchFamily="34" charset="-79"/>
                <a:cs typeface="Futura" panose="020B0602020204020303" pitchFamily="34" charset="-79"/>
              </a:rPr>
              <a:t>    implications of working in the gig economy?</a:t>
            </a:r>
          </a:p>
        </p:txBody>
      </p:sp>
    </p:spTree>
    <p:extLst>
      <p:ext uri="{BB962C8B-B14F-4D97-AF65-F5344CB8AC3E}">
        <p14:creationId xmlns:p14="http://schemas.microsoft.com/office/powerpoint/2010/main" val="6144818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2B87383-2865-2444-A5F6-D58ADBB23211}"/>
              </a:ext>
            </a:extLst>
          </p:cNvPr>
          <p:cNvSpPr txBox="1"/>
          <p:nvPr userDrawn="1"/>
        </p:nvSpPr>
        <p:spPr>
          <a:xfrm>
            <a:off x="1121641" y="471570"/>
            <a:ext cx="5165719" cy="461665"/>
          </a:xfrm>
          <a:prstGeom prst="rect">
            <a:avLst/>
          </a:prstGeom>
          <a:noFill/>
        </p:spPr>
        <p:txBody>
          <a:bodyPr wrap="square" rtlCol="0">
            <a:spAutoFit/>
          </a:bodyPr>
          <a:lstStyle/>
          <a:p>
            <a:r>
              <a:rPr lang="en-US" sz="2400" dirty="0">
                <a:solidFill>
                  <a:srgbClr val="188785"/>
                </a:solidFill>
                <a:latin typeface="Futura Medium" panose="020B0602020204020303" pitchFamily="34" charset="-79"/>
                <a:cs typeface="Futura Medium" panose="020B0602020204020303" pitchFamily="34" charset="-79"/>
              </a:rPr>
              <a:t>3. GO TO UNIVERSITY</a:t>
            </a:r>
          </a:p>
        </p:txBody>
      </p:sp>
      <p:cxnSp>
        <p:nvCxnSpPr>
          <p:cNvPr id="15" name="Straight Connector 14">
            <a:extLst>
              <a:ext uri="{FF2B5EF4-FFF2-40B4-BE49-F238E27FC236}">
                <a16:creationId xmlns:a16="http://schemas.microsoft.com/office/drawing/2014/main" id="{1EC67118-D5EE-324D-BBF4-AAD79F8CE596}"/>
              </a:ext>
            </a:extLst>
          </p:cNvPr>
          <p:cNvCxnSpPr>
            <a:cxnSpLocks/>
          </p:cNvCxnSpPr>
          <p:nvPr userDrawn="1"/>
        </p:nvCxnSpPr>
        <p:spPr>
          <a:xfrm>
            <a:off x="1215968" y="893690"/>
            <a:ext cx="3266580" cy="0"/>
          </a:xfrm>
          <a:prstGeom prst="line">
            <a:avLst/>
          </a:prstGeom>
          <a:ln>
            <a:solidFill>
              <a:srgbClr val="F9D500"/>
            </a:solidFill>
          </a:ln>
        </p:spPr>
        <p:style>
          <a:lnRef idx="3">
            <a:schemeClr val="accent5"/>
          </a:lnRef>
          <a:fillRef idx="0">
            <a:schemeClr val="accent5"/>
          </a:fillRef>
          <a:effectRef idx="2">
            <a:schemeClr val="accent5"/>
          </a:effectRef>
          <a:fontRef idx="minor">
            <a:schemeClr val="tx1"/>
          </a:fontRef>
        </p:style>
      </p:cxnSp>
      <p:pic>
        <p:nvPicPr>
          <p:cNvPr id="9" name="Picture 8">
            <a:extLst>
              <a:ext uri="{FF2B5EF4-FFF2-40B4-BE49-F238E27FC236}">
                <a16:creationId xmlns:a16="http://schemas.microsoft.com/office/drawing/2014/main" id="{D6144EB4-4B3E-BD42-A217-1A7AFF659990}"/>
              </a:ext>
            </a:extLst>
          </p:cNvPr>
          <p:cNvPicPr>
            <a:picLocks noChangeAspect="1"/>
          </p:cNvPicPr>
          <p:nvPr userDrawn="1"/>
        </p:nvPicPr>
        <p:blipFill>
          <a:blip r:embed="rId2"/>
          <a:stretch>
            <a:fillRect/>
          </a:stretch>
        </p:blipFill>
        <p:spPr>
          <a:xfrm>
            <a:off x="531567" y="420801"/>
            <a:ext cx="613265" cy="602958"/>
          </a:xfrm>
          <a:prstGeom prst="rect">
            <a:avLst/>
          </a:prstGeom>
        </p:spPr>
      </p:pic>
      <p:sp>
        <p:nvSpPr>
          <p:cNvPr id="3" name="Rectangle 2">
            <a:extLst>
              <a:ext uri="{FF2B5EF4-FFF2-40B4-BE49-F238E27FC236}">
                <a16:creationId xmlns:a16="http://schemas.microsoft.com/office/drawing/2014/main" id="{B110C345-FBB5-0341-B129-0086C5CE96D4}"/>
              </a:ext>
            </a:extLst>
          </p:cNvPr>
          <p:cNvSpPr/>
          <p:nvPr userDrawn="1"/>
        </p:nvSpPr>
        <p:spPr>
          <a:xfrm>
            <a:off x="531568" y="1171381"/>
            <a:ext cx="5165719" cy="4801314"/>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In Scotland, most university courses last for 4 years, while in England they are usually 3 years. There are costs associated with going to university, such as accommodation and living expenses, and for those going to university in England the cost of the course itself – called the tuition fee. Most students will take out a student loan to cover these costs. We’ll find out a lot more about these later in the chapter, but student loans are a way of helping fund the costs of university and are then repaid according to your income once you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get a job.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For the 2020/21 year the maximum tuition fee if you study at an English university is £9,250 per year.  </a:t>
            </a:r>
          </a:p>
        </p:txBody>
      </p:sp>
      <p:sp>
        <p:nvSpPr>
          <p:cNvPr id="7" name="Rectangle 6">
            <a:extLst>
              <a:ext uri="{FF2B5EF4-FFF2-40B4-BE49-F238E27FC236}">
                <a16:creationId xmlns:a16="http://schemas.microsoft.com/office/drawing/2014/main" id="{49316B98-2F00-C44A-BC97-F02EE08543CE}"/>
              </a:ext>
            </a:extLst>
          </p:cNvPr>
          <p:cNvSpPr/>
          <p:nvPr userDrawn="1"/>
        </p:nvSpPr>
        <p:spPr>
          <a:xfrm>
            <a:off x="6096000" y="1171381"/>
            <a:ext cx="5628860" cy="424731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If you live in Scotland and choose to study at a Scottish university, you can apply to have the tuition fees paid for you.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Living costs, such as accommodation, food,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clothes, study books, travel and going out vary according to where in the country you go to university. A UK average cost is estimated to be around £230 per week.</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Although there are costs associated with going to university, the hope for many students is that the qualification they leave with will enable them to enter the career of their choice and potentially at a higher income level.  </a:t>
            </a:r>
          </a:p>
        </p:txBody>
      </p:sp>
      <p:sp>
        <p:nvSpPr>
          <p:cNvPr id="16" name="TextBox 15">
            <a:extLst>
              <a:ext uri="{FF2B5EF4-FFF2-40B4-BE49-F238E27FC236}">
                <a16:creationId xmlns:a16="http://schemas.microsoft.com/office/drawing/2014/main" id="{84F5E69B-0659-F345-923F-859FCF2E0754}"/>
              </a:ext>
            </a:extLst>
          </p:cNvPr>
          <p:cNvSpPr txBox="1"/>
          <p:nvPr userDrawn="1"/>
        </p:nvSpPr>
        <p:spPr>
          <a:xfrm>
            <a:off x="3747051" y="6289627"/>
            <a:ext cx="8767525"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MOVING ON FROM SCHOOL </a:t>
            </a:r>
            <a:r>
              <a:rPr lang="en-GB" sz="2400" b="0" i="0" dirty="0">
                <a:solidFill>
                  <a:schemeClr val="bg1">
                    <a:alpha val="39000"/>
                  </a:schemeClr>
                </a:solidFill>
                <a:latin typeface="Futura Medium" panose="020B0602020204020303" pitchFamily="34" charset="-79"/>
                <a:cs typeface="Futura Medium" panose="020B0602020204020303" pitchFamily="34" charset="-79"/>
              </a:rPr>
              <a:t>NEXT STEPS: UNIVERSITY</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18183750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6D7C9AF-9FE1-CE4C-BE76-DAE07E0F6C90}"/>
              </a:ext>
            </a:extLst>
          </p:cNvPr>
          <p:cNvSpPr/>
          <p:nvPr userDrawn="1"/>
        </p:nvSpPr>
        <p:spPr>
          <a:xfrm>
            <a:off x="0" y="389"/>
            <a:ext cx="12192000" cy="6520070"/>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9" name="Rectangle 8">
            <a:extLst>
              <a:ext uri="{FF2B5EF4-FFF2-40B4-BE49-F238E27FC236}">
                <a16:creationId xmlns:a16="http://schemas.microsoft.com/office/drawing/2014/main" id="{0B02F53F-0F0D-064E-9A6C-1D0E7410E811}"/>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0BD912E-887B-904D-B640-C16B8D7DDFF0}"/>
              </a:ext>
            </a:extLst>
          </p:cNvPr>
          <p:cNvSpPr txBox="1"/>
          <p:nvPr userDrawn="1"/>
        </p:nvSpPr>
        <p:spPr>
          <a:xfrm>
            <a:off x="3747051" y="6289627"/>
            <a:ext cx="8767525"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MOVING ON FROM SCHOOL </a:t>
            </a:r>
            <a:r>
              <a:rPr lang="en-GB" sz="2400" b="0" i="0" dirty="0">
                <a:solidFill>
                  <a:schemeClr val="bg1">
                    <a:alpha val="39000"/>
                  </a:schemeClr>
                </a:solidFill>
                <a:latin typeface="Futura Medium" panose="020B0602020204020303" pitchFamily="34" charset="-79"/>
                <a:cs typeface="Futura Medium" panose="020B0602020204020303" pitchFamily="34" charset="-79"/>
              </a:rPr>
              <a:t>NEXT STEPS: UNIVERSITY</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16" name="Rounded Rectangle 15">
            <a:extLst>
              <a:ext uri="{FF2B5EF4-FFF2-40B4-BE49-F238E27FC236}">
                <a16:creationId xmlns:a16="http://schemas.microsoft.com/office/drawing/2014/main" id="{C785F7AA-92EF-244E-9C96-91E08EDA71D1}"/>
              </a:ext>
            </a:extLst>
          </p:cNvPr>
          <p:cNvSpPr/>
          <p:nvPr userDrawn="1"/>
        </p:nvSpPr>
        <p:spPr>
          <a:xfrm>
            <a:off x="6597925" y="333132"/>
            <a:ext cx="5257800" cy="5509710"/>
          </a:xfrm>
          <a:prstGeom prst="roundRect">
            <a:avLst>
              <a:gd name="adj" fmla="val 10534"/>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BC8D4F2-2296-2E47-8CBA-CAC5C291426E}"/>
              </a:ext>
            </a:extLst>
          </p:cNvPr>
          <p:cNvSpPr/>
          <p:nvPr userDrawn="1"/>
        </p:nvSpPr>
        <p:spPr>
          <a:xfrm>
            <a:off x="7569522" y="662743"/>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cxnSp>
        <p:nvCxnSpPr>
          <p:cNvPr id="18" name="Straight Connector 17">
            <a:extLst>
              <a:ext uri="{FF2B5EF4-FFF2-40B4-BE49-F238E27FC236}">
                <a16:creationId xmlns:a16="http://schemas.microsoft.com/office/drawing/2014/main" id="{51A05862-65A4-5249-A0F9-E1AA56942DBC}"/>
              </a:ext>
            </a:extLst>
          </p:cNvPr>
          <p:cNvCxnSpPr/>
          <p:nvPr userDrawn="1"/>
        </p:nvCxnSpPr>
        <p:spPr>
          <a:xfrm>
            <a:off x="7051812" y="1281082"/>
            <a:ext cx="3636579" cy="0"/>
          </a:xfrm>
          <a:prstGeom prst="line">
            <a:avLst/>
          </a:prstGeom>
          <a:ln>
            <a:solidFill>
              <a:srgbClr val="F9D500"/>
            </a:solidFill>
          </a:ln>
        </p:spPr>
        <p:style>
          <a:lnRef idx="3">
            <a:schemeClr val="accent6"/>
          </a:lnRef>
          <a:fillRef idx="0">
            <a:schemeClr val="accent6"/>
          </a:fillRef>
          <a:effectRef idx="2">
            <a:schemeClr val="accent6"/>
          </a:effectRef>
          <a:fontRef idx="minor">
            <a:schemeClr val="tx1"/>
          </a:fontRef>
        </p:style>
      </p:cxnSp>
      <p:pic>
        <p:nvPicPr>
          <p:cNvPr id="20" name="Picture 19">
            <a:extLst>
              <a:ext uri="{FF2B5EF4-FFF2-40B4-BE49-F238E27FC236}">
                <a16:creationId xmlns:a16="http://schemas.microsoft.com/office/drawing/2014/main" id="{F4B9591D-ACD7-8D4D-8B7D-B223340AA7F2}"/>
              </a:ext>
            </a:extLst>
          </p:cNvPr>
          <p:cNvPicPr>
            <a:picLocks noChangeAspect="1"/>
          </p:cNvPicPr>
          <p:nvPr userDrawn="1"/>
        </p:nvPicPr>
        <p:blipFill>
          <a:blip r:embed="rId2"/>
          <a:stretch>
            <a:fillRect/>
          </a:stretch>
        </p:blipFill>
        <p:spPr>
          <a:xfrm>
            <a:off x="6979265" y="587503"/>
            <a:ext cx="620573" cy="615762"/>
          </a:xfrm>
          <a:prstGeom prst="rect">
            <a:avLst/>
          </a:prstGeom>
        </p:spPr>
      </p:pic>
      <p:sp>
        <p:nvSpPr>
          <p:cNvPr id="2" name="Rectangle 1">
            <a:extLst>
              <a:ext uri="{FF2B5EF4-FFF2-40B4-BE49-F238E27FC236}">
                <a16:creationId xmlns:a16="http://schemas.microsoft.com/office/drawing/2014/main" id="{E6AB5AEB-C037-4A4F-AA6D-D2D50B1DEE67}"/>
              </a:ext>
            </a:extLst>
          </p:cNvPr>
          <p:cNvSpPr/>
          <p:nvPr userDrawn="1"/>
        </p:nvSpPr>
        <p:spPr>
          <a:xfrm>
            <a:off x="6979265" y="1457636"/>
            <a:ext cx="4620975" cy="1477328"/>
          </a:xfrm>
          <a:prstGeom prst="rect">
            <a:avLst/>
          </a:prstGeom>
        </p:spPr>
        <p:txBody>
          <a:bodyPr wrap="square">
            <a:spAutoFit/>
          </a:bodyPr>
          <a:lstStyle/>
          <a:p>
            <a:r>
              <a:rPr lang="en-GB" sz="1800" b="1" kern="1200" dirty="0">
                <a:solidFill>
                  <a:schemeClr val="bg1"/>
                </a:solidFill>
                <a:effectLst/>
                <a:latin typeface="FUTURA MEDIUM" panose="020B0602020204020303" pitchFamily="34" charset="-79"/>
                <a:ea typeface="+mn-ea"/>
                <a:cs typeface="FUTURA MEDIUM" panose="020B0602020204020303" pitchFamily="34" charset="-79"/>
              </a:rPr>
              <a:t>Over 30% of 18-year-olds in the UK go to university and by the age of 30, the percentage rises to nearly 50%. </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a:p>
            <a:endParaRPr lang="en-GB" dirty="0">
              <a:solidFill>
                <a:srgbClr val="FFFFFF"/>
              </a:solidFill>
              <a:effectLst/>
              <a:latin typeface="Futura Medium" panose="020B0602020204020303" pitchFamily="34" charset="-79"/>
              <a:cs typeface="Futura Medium" panose="020B0602020204020303" pitchFamily="34" charset="-79"/>
            </a:endParaRPr>
          </a:p>
          <a:p>
            <a:r>
              <a:rPr lang="en-GB" i="1" dirty="0">
                <a:solidFill>
                  <a:srgbClr val="FFFFFF"/>
                </a:solidFill>
                <a:effectLst/>
                <a:latin typeface="Futura Medium" panose="020B0602020204020303" pitchFamily="34" charset="-79"/>
                <a:cs typeface="Futura Medium" panose="020B0602020204020303" pitchFamily="34" charset="-79"/>
              </a:rPr>
              <a:t>Source: </a:t>
            </a:r>
            <a:r>
              <a:rPr lang="en-GB" i="1" dirty="0" err="1">
                <a:solidFill>
                  <a:srgbClr val="FFFFFF"/>
                </a:solidFill>
                <a:effectLst/>
                <a:latin typeface="Futura Medium" panose="020B0602020204020303" pitchFamily="34" charset="-79"/>
                <a:cs typeface="Futura Medium" panose="020B0602020204020303" pitchFamily="34" charset="-79"/>
              </a:rPr>
              <a:t>www.theguardian.com</a:t>
            </a:r>
            <a:endParaRPr lang="en-GB" dirty="0">
              <a:solidFill>
                <a:srgbClr val="FFFFFF"/>
              </a:solidFill>
              <a:effectLst/>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37577381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2B87383-2865-2444-A5F6-D58ADBB23211}"/>
              </a:ext>
            </a:extLst>
          </p:cNvPr>
          <p:cNvSpPr txBox="1"/>
          <p:nvPr userDrawn="1"/>
        </p:nvSpPr>
        <p:spPr>
          <a:xfrm>
            <a:off x="555111" y="439877"/>
            <a:ext cx="5165719" cy="461665"/>
          </a:xfrm>
          <a:prstGeom prst="rect">
            <a:avLst/>
          </a:prstGeom>
          <a:noFill/>
        </p:spPr>
        <p:txBody>
          <a:bodyPr wrap="square" rtlCol="0">
            <a:spAutoFit/>
          </a:bodyPr>
          <a:lstStyle/>
          <a:p>
            <a:r>
              <a:rPr lang="en-US" sz="2400" dirty="0">
                <a:solidFill>
                  <a:srgbClr val="188785"/>
                </a:solidFill>
                <a:latin typeface="Futura Medium" panose="020B0602020204020303" pitchFamily="34" charset="-79"/>
                <a:cs typeface="Futura Medium" panose="020B0602020204020303" pitchFamily="34" charset="-79"/>
              </a:rPr>
              <a:t>Student Finance</a:t>
            </a:r>
          </a:p>
        </p:txBody>
      </p:sp>
      <p:sp>
        <p:nvSpPr>
          <p:cNvPr id="2" name="Rectangle 1">
            <a:extLst>
              <a:ext uri="{FF2B5EF4-FFF2-40B4-BE49-F238E27FC236}">
                <a16:creationId xmlns:a16="http://schemas.microsoft.com/office/drawing/2014/main" id="{27F8203F-A2B9-4948-9EA8-8F20D181E19D}"/>
              </a:ext>
            </a:extLst>
          </p:cNvPr>
          <p:cNvSpPr/>
          <p:nvPr userDrawn="1"/>
        </p:nvSpPr>
        <p:spPr>
          <a:xfrm>
            <a:off x="589897" y="901542"/>
            <a:ext cx="5368611" cy="923330"/>
          </a:xfrm>
          <a:prstGeom prst="rect">
            <a:avLst/>
          </a:prstGeom>
        </p:spPr>
        <p:txBody>
          <a:bodyPr wrap="square">
            <a:spAutoFit/>
          </a:bodyPr>
          <a:lstStyle/>
          <a:p>
            <a:r>
              <a:rPr lang="en-GB" sz="1750" kern="1200" dirty="0">
                <a:solidFill>
                  <a:srgbClr val="00303C"/>
                </a:solidFill>
                <a:effectLst/>
                <a:latin typeface="Futura Medium" panose="020B0602020204020303" pitchFamily="34" charset="-79"/>
                <a:ea typeface="+mn-ea"/>
                <a:cs typeface="Futura Medium" panose="020B0602020204020303" pitchFamily="34" charset="-79"/>
              </a:rPr>
              <a:t>We’ve seen that there are costs for those people who want to go to university, but there is also financial support in the form of student loans.</a:t>
            </a:r>
          </a:p>
        </p:txBody>
      </p:sp>
      <p:sp>
        <p:nvSpPr>
          <p:cNvPr id="8" name="Rectangle 7">
            <a:extLst>
              <a:ext uri="{FF2B5EF4-FFF2-40B4-BE49-F238E27FC236}">
                <a16:creationId xmlns:a16="http://schemas.microsoft.com/office/drawing/2014/main" id="{1A448965-45FD-0941-8DD1-188FC4C51502}"/>
              </a:ext>
            </a:extLst>
          </p:cNvPr>
          <p:cNvSpPr/>
          <p:nvPr userDrawn="1"/>
        </p:nvSpPr>
        <p:spPr>
          <a:xfrm>
            <a:off x="555111" y="2467817"/>
            <a:ext cx="5438185" cy="3693319"/>
          </a:xfrm>
          <a:prstGeom prst="rect">
            <a:avLst/>
          </a:prstGeom>
        </p:spPr>
        <p:txBody>
          <a:bodyPr wrap="square">
            <a:spAutoFit/>
          </a:bodyPr>
          <a:lstStyle/>
          <a:p>
            <a:r>
              <a:rPr lang="en-GB" sz="1750" kern="1200" dirty="0">
                <a:solidFill>
                  <a:srgbClr val="00303C"/>
                </a:solidFill>
                <a:effectLst/>
                <a:latin typeface="Futura Medium" panose="020B0602020204020303" pitchFamily="34" charset="-79"/>
                <a:ea typeface="+mn-ea"/>
                <a:cs typeface="Futura Medium" panose="020B0602020204020303" pitchFamily="34" charset="-79"/>
              </a:rPr>
              <a:t>If you decide to go to university you can apply to the Student Awards Agency for Scotland (SAAS) for a Tuition Fees Loan or to pay your fees for you if you intend to study in Scotland. The SAAS will pay the fees to the university directly. In addition to a loan needed to pay the tuition fees, most students will also apply for a Maintenance Loan or bursary to cover their day-to-day living costs, like accommodation, food, transport, phone and laptop costs. The SAAS will pay the Maintenance Loan or bursary directly to you. </a:t>
            </a:r>
            <a:r>
              <a:rPr lang="en-GB" sz="1750" kern="1200" dirty="0">
                <a:solidFill>
                  <a:schemeClr val="tx1"/>
                </a:solidFill>
                <a:effectLst/>
                <a:latin typeface="Futura Medium" panose="020B0602020204020303" pitchFamily="34" charset="-79"/>
                <a:ea typeface="+mn-ea"/>
                <a:cs typeface="Futura Medium" panose="020B0602020204020303" pitchFamily="34" charset="-79"/>
              </a:rPr>
              <a:t>Once you have received a loan it is administered by the Student Loans Company (SLC). </a:t>
            </a:r>
            <a:endParaRPr lang="en-GB" sz="1750" dirty="0">
              <a:solidFill>
                <a:srgbClr val="00303C"/>
              </a:solidFill>
              <a:effectLst/>
              <a:latin typeface="Futura Medium" panose="020B0602020204020303" pitchFamily="34" charset="-79"/>
              <a:cs typeface="Futura Medium" panose="020B0602020204020303" pitchFamily="34" charset="-79"/>
            </a:endParaRPr>
          </a:p>
        </p:txBody>
      </p:sp>
      <p:sp>
        <p:nvSpPr>
          <p:cNvPr id="14" name="TextBox 13">
            <a:extLst>
              <a:ext uri="{FF2B5EF4-FFF2-40B4-BE49-F238E27FC236}">
                <a16:creationId xmlns:a16="http://schemas.microsoft.com/office/drawing/2014/main" id="{F08D8989-A304-6C4A-B165-9C00902A296B}"/>
              </a:ext>
            </a:extLst>
          </p:cNvPr>
          <p:cNvSpPr txBox="1"/>
          <p:nvPr userDrawn="1"/>
        </p:nvSpPr>
        <p:spPr>
          <a:xfrm>
            <a:off x="555111" y="2006152"/>
            <a:ext cx="5165719" cy="461665"/>
          </a:xfrm>
          <a:prstGeom prst="rect">
            <a:avLst/>
          </a:prstGeom>
          <a:noFill/>
        </p:spPr>
        <p:txBody>
          <a:bodyPr wrap="square" rtlCol="0">
            <a:spAutoFit/>
          </a:bodyPr>
          <a:lstStyle/>
          <a:p>
            <a:r>
              <a:rPr lang="en-US" sz="2400" dirty="0">
                <a:solidFill>
                  <a:srgbClr val="188785"/>
                </a:solidFill>
                <a:latin typeface="Futura Medium" panose="020B0602020204020303" pitchFamily="34" charset="-79"/>
                <a:cs typeface="Futura Medium" panose="020B0602020204020303" pitchFamily="34" charset="-79"/>
              </a:rPr>
              <a:t>Student Loans</a:t>
            </a:r>
          </a:p>
        </p:txBody>
      </p:sp>
      <p:sp>
        <p:nvSpPr>
          <p:cNvPr id="11" name="Rectangle 10">
            <a:extLst>
              <a:ext uri="{FF2B5EF4-FFF2-40B4-BE49-F238E27FC236}">
                <a16:creationId xmlns:a16="http://schemas.microsoft.com/office/drawing/2014/main" id="{172C2359-8944-6D46-925B-DF2068A81B24}"/>
              </a:ext>
            </a:extLst>
          </p:cNvPr>
          <p:cNvSpPr/>
          <p:nvPr userDrawn="1"/>
        </p:nvSpPr>
        <p:spPr>
          <a:xfrm>
            <a:off x="6096000" y="439877"/>
            <a:ext cx="5761383" cy="5478423"/>
          </a:xfrm>
          <a:prstGeom prst="rect">
            <a:avLst/>
          </a:prstGeom>
        </p:spPr>
        <p:txBody>
          <a:bodyPr wrap="square">
            <a:spAutoFit/>
          </a:bodyPr>
          <a:lstStyle/>
          <a:p>
            <a:r>
              <a:rPr lang="en-GB" sz="1750" kern="1200" dirty="0">
                <a:solidFill>
                  <a:srgbClr val="00303C"/>
                </a:solidFill>
                <a:effectLst/>
                <a:latin typeface="Futura Medium" panose="020B0602020204020303" pitchFamily="34" charset="-79"/>
                <a:ea typeface="+mn-ea"/>
                <a:cs typeface="Futura Medium" panose="020B0602020204020303" pitchFamily="34" charset="-79"/>
              </a:rPr>
              <a:t>They manage all student loans, no matter where in the UK you attend university. You will then owe money to the SLC but you do not have to pay it back until you leave university, are in work and earning above a certain level. This applies to both the Tuition Fee Loan and Maintenance Loan. The maximum you can borrow depends on how much your parents/carers earn (the household income). You can apply for a Young Students’ Bursary which does not have to be repaid. However, once household income rises, the amount of bursary you can get is reduced and you will need to top up with a Maintenance Loan. The maximum loan you could have got in 2020/21 was £5,750, and the maximum bursary was £2,000. If household income is very high, the Maintenance Loan will be lower than the combined bursary and loan that students with a lower household income are receiving. The student will be expected to make up this gap, likely to be with money from parents/carers, as it is due to the parents’/carers’ higher income that the student receives less.</a:t>
            </a:r>
          </a:p>
        </p:txBody>
      </p:sp>
      <p:sp>
        <p:nvSpPr>
          <p:cNvPr id="17" name="TextBox 16">
            <a:extLst>
              <a:ext uri="{FF2B5EF4-FFF2-40B4-BE49-F238E27FC236}">
                <a16:creationId xmlns:a16="http://schemas.microsoft.com/office/drawing/2014/main" id="{5D817511-B3F0-2547-9086-2C9E9F744A60}"/>
              </a:ext>
            </a:extLst>
          </p:cNvPr>
          <p:cNvSpPr txBox="1"/>
          <p:nvPr userDrawn="1"/>
        </p:nvSpPr>
        <p:spPr>
          <a:xfrm>
            <a:off x="4552122" y="6289627"/>
            <a:ext cx="7962454"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MOVING ON FROM SCHOOL </a:t>
            </a:r>
            <a:r>
              <a:rPr lang="en-GB" sz="2400" b="0" i="0" dirty="0">
                <a:solidFill>
                  <a:schemeClr val="bg1">
                    <a:alpha val="39000"/>
                  </a:schemeClr>
                </a:solidFill>
                <a:latin typeface="Futura Medium" panose="020B0602020204020303" pitchFamily="34" charset="-79"/>
                <a:cs typeface="Futura Medium" panose="020B0602020204020303" pitchFamily="34" charset="-79"/>
              </a:rPr>
              <a:t>STUDENT FINANCE</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14630312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0523F7B-6E6A-104A-A86E-7A3A249C11C0}"/>
              </a:ext>
            </a:extLst>
          </p:cNvPr>
          <p:cNvSpPr/>
          <p:nvPr userDrawn="1"/>
        </p:nvSpPr>
        <p:spPr>
          <a:xfrm>
            <a:off x="515354" y="422810"/>
            <a:ext cx="5165719" cy="2862322"/>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The Maintenance Loan or bursary is split into three payments, which are paid directly into your bank account at the start of each term. So, unlike tuition fees, you are in control of how your Maintenance Loan or bursary is used.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If you did a 3-year university course in England, and borrowed the maximum Maintenance Loan each year, at the end of the course you would owe the SLC approximately:</a:t>
            </a:r>
          </a:p>
        </p:txBody>
      </p:sp>
      <p:sp>
        <p:nvSpPr>
          <p:cNvPr id="15" name="Rectangle 14">
            <a:extLst>
              <a:ext uri="{FF2B5EF4-FFF2-40B4-BE49-F238E27FC236}">
                <a16:creationId xmlns:a16="http://schemas.microsoft.com/office/drawing/2014/main" id="{26359EBB-4E03-9843-AD00-EFEF94338617}"/>
              </a:ext>
            </a:extLst>
          </p:cNvPr>
          <p:cNvSpPr/>
          <p:nvPr userDrawn="1"/>
        </p:nvSpPr>
        <p:spPr>
          <a:xfrm>
            <a:off x="6096000" y="376643"/>
            <a:ext cx="5580646" cy="5909310"/>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If you choose to do a 4-year course these figures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would increase.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This sounds like a lot of debt, but it is very important to have the full picture about when and how much you will have to repay:</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pPr marL="0" indent="0">
              <a:buNone/>
            </a:pPr>
            <a:r>
              <a:rPr lang="en-GB" sz="1800" b="1" i="0" kern="1200" dirty="0">
                <a:solidFill>
                  <a:srgbClr val="00303C"/>
                </a:solidFill>
                <a:effectLst/>
                <a:latin typeface="Futura" panose="020B0602020204020303" pitchFamily="34" charset="-79"/>
                <a:ea typeface="+mn-ea"/>
                <a:cs typeface="Futura" panose="020B0602020204020303" pitchFamily="34" charset="-79"/>
              </a:rPr>
              <a:t>1. You only start to repay any loans once you have left university and got a job earning over a certain amount.</a:t>
            </a:r>
          </a:p>
          <a:p>
            <a:pPr marL="0" indent="0">
              <a:buNone/>
            </a:pPr>
            <a:endParaRPr lang="en-GB" sz="1800" b="1" i="0" kern="1200" dirty="0">
              <a:solidFill>
                <a:srgbClr val="00303C"/>
              </a:solidFill>
              <a:effectLst/>
              <a:latin typeface="Futura" panose="020B0602020204020303" pitchFamily="34" charset="-79"/>
              <a:ea typeface="+mn-ea"/>
              <a:cs typeface="Futura" panose="020B0602020204020303" pitchFamily="34" charset="-79"/>
            </a:endParaRPr>
          </a:p>
          <a:p>
            <a:r>
              <a:rPr lang="en-GB" sz="1800" b="1" i="0" kern="1200" dirty="0">
                <a:solidFill>
                  <a:srgbClr val="00303C"/>
                </a:solidFill>
                <a:effectLst/>
                <a:latin typeface="Futura" panose="020B0602020204020303" pitchFamily="34" charset="-79"/>
                <a:ea typeface="+mn-ea"/>
                <a:cs typeface="Futura" panose="020B0602020204020303" pitchFamily="34" charset="-79"/>
              </a:rPr>
              <a:t>2. You only repay when, or for as long as, you earn more than £19,390 per year.</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You repay 9% of anything you earn over £19,390. So, if you earn £30,000 a year you would pay back 9% of £10,610. That’s £955 per year. If your income drops below £19,390 your repayments will stop and only re-start again once you earn above £19,390. </a:t>
            </a:r>
          </a:p>
          <a:p>
            <a:endParaRPr lang="en-GB" dirty="0">
              <a:effectLst/>
              <a:latin typeface="Futura" panose="020B0602020204020303" pitchFamily="34" charset="-79"/>
              <a:cs typeface="Futura" panose="020B0602020204020303" pitchFamily="34" charset="-79"/>
            </a:endParaRPr>
          </a:p>
        </p:txBody>
      </p:sp>
      <p:sp>
        <p:nvSpPr>
          <p:cNvPr id="18" name="Rectangle 17">
            <a:extLst>
              <a:ext uri="{FF2B5EF4-FFF2-40B4-BE49-F238E27FC236}">
                <a16:creationId xmlns:a16="http://schemas.microsoft.com/office/drawing/2014/main" id="{B889D340-228C-C54E-840A-D876133DA8A7}"/>
              </a:ext>
            </a:extLst>
          </p:cNvPr>
          <p:cNvSpPr/>
          <p:nvPr userDrawn="1"/>
        </p:nvSpPr>
        <p:spPr>
          <a:xfrm>
            <a:off x="628926" y="3677478"/>
            <a:ext cx="4678570" cy="1836919"/>
          </a:xfrm>
          <a:prstGeom prst="rect">
            <a:avLst/>
          </a:prstGeom>
          <a:noFill/>
          <a:ln w="38100">
            <a:solidFill>
              <a:srgbClr val="1887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0D6819A4-7AB5-3D4C-8612-E83BB6B4ACB8}"/>
              </a:ext>
            </a:extLst>
          </p:cNvPr>
          <p:cNvSpPr txBox="1"/>
          <p:nvPr userDrawn="1"/>
        </p:nvSpPr>
        <p:spPr>
          <a:xfrm>
            <a:off x="4552122" y="6289627"/>
            <a:ext cx="7962454"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MOVING ON FROM SCHOOL </a:t>
            </a:r>
            <a:r>
              <a:rPr lang="en-GB" sz="2400" b="0" i="0" dirty="0">
                <a:solidFill>
                  <a:schemeClr val="bg1">
                    <a:alpha val="39000"/>
                  </a:schemeClr>
                </a:solidFill>
                <a:latin typeface="Futura Medium" panose="020B0602020204020303" pitchFamily="34" charset="-79"/>
                <a:cs typeface="Futura Medium" panose="020B0602020204020303" pitchFamily="34" charset="-79"/>
              </a:rPr>
              <a:t>STUDENT FINANCE</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pic>
        <p:nvPicPr>
          <p:cNvPr id="2" name="Picture 1">
            <a:extLst>
              <a:ext uri="{FF2B5EF4-FFF2-40B4-BE49-F238E27FC236}">
                <a16:creationId xmlns:a16="http://schemas.microsoft.com/office/drawing/2014/main" id="{ABA51EC4-02A4-474C-9F96-74BBB763C2A5}"/>
              </a:ext>
            </a:extLst>
          </p:cNvPr>
          <p:cNvPicPr>
            <a:picLocks noChangeAspect="1"/>
          </p:cNvPicPr>
          <p:nvPr userDrawn="1"/>
        </p:nvPicPr>
        <p:blipFill>
          <a:blip r:embed="rId2"/>
          <a:stretch>
            <a:fillRect/>
          </a:stretch>
        </p:blipFill>
        <p:spPr>
          <a:xfrm>
            <a:off x="-135391" y="3926301"/>
            <a:ext cx="6220881" cy="1385476"/>
          </a:xfrm>
          <a:prstGeom prst="rect">
            <a:avLst/>
          </a:prstGeom>
        </p:spPr>
      </p:pic>
    </p:spTree>
    <p:extLst>
      <p:ext uri="{BB962C8B-B14F-4D97-AF65-F5344CB8AC3E}">
        <p14:creationId xmlns:p14="http://schemas.microsoft.com/office/powerpoint/2010/main" val="25615971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4D2E0568-F930-7446-A61B-F56C4B7D7BC3}"/>
              </a:ext>
            </a:extLst>
          </p:cNvPr>
          <p:cNvSpPr/>
          <p:nvPr userDrawn="1"/>
        </p:nvSpPr>
        <p:spPr>
          <a:xfrm>
            <a:off x="509644" y="479901"/>
            <a:ext cx="5512784" cy="5355312"/>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Note that the earnings threshold does tend to increase each year, making the amount you are able to earn before you start making repayments slightly higher.  This accounts for the impact of inflation – the increasing cost of goods and services from one year to the next. It is important to note that the Scottish Government have committed to raising the repayment threshold to £25,000 by April 2021 – be sure to check for latest details at </a:t>
            </a:r>
            <a:r>
              <a:rPr lang="en-GB" sz="1800" b="1" u="sng" kern="1200" dirty="0">
                <a:solidFill>
                  <a:srgbClr val="0563C1"/>
                </a:solidFill>
                <a:effectLst/>
                <a:latin typeface="FUTURA MEDIUM" panose="020B0602020204020303" pitchFamily="34" charset="-79"/>
                <a:ea typeface="+mn-ea"/>
                <a:cs typeface="FUTURA MEDIUM" panose="020B0602020204020303" pitchFamily="34" charset="-79"/>
                <a:hlinkClick r:id="rId2">
                  <a:extLst>
                    <a:ext uri="{A12FA001-AC4F-418D-AE19-62706E023703}">
                      <ahyp:hlinkClr xmlns:ahyp="http://schemas.microsoft.com/office/drawing/2018/hyperlinkcolor" val="tx"/>
                    </a:ext>
                  </a:extLst>
                </a:hlinkClick>
              </a:rPr>
              <a:t>www.saas.gov.uk</a:t>
            </a:r>
            <a:r>
              <a:rPr lang="en-GB" sz="1800" kern="1200" dirty="0">
                <a:solidFill>
                  <a:srgbClr val="00303C"/>
                </a:solidFill>
                <a:effectLst/>
                <a:latin typeface="Futura Medium" panose="020B0602020204020303" pitchFamily="34" charset="-79"/>
                <a:ea typeface="+mn-ea"/>
                <a:cs typeface="Futura Medium" panose="020B0602020204020303" pitchFamily="34" charset="-79"/>
                <a:hlinkClick r:id="rId2">
                  <a:extLst>
                    <a:ext uri="{A12FA001-AC4F-418D-AE19-62706E023703}">
                      <ahyp:hlinkClr xmlns:ahyp="http://schemas.microsoft.com/office/drawing/2018/hyperlinkcolor" val="tx"/>
                    </a:ext>
                  </a:extLst>
                </a:hlinkClick>
              </a:rPr>
              <a:t>.</a:t>
            </a:r>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i="0" kern="1200" dirty="0">
                <a:solidFill>
                  <a:srgbClr val="00303C"/>
                </a:solidFill>
                <a:effectLst/>
                <a:latin typeface="Futura" panose="020B0602020204020303" pitchFamily="34" charset="-79"/>
                <a:ea typeface="+mn-ea"/>
                <a:cs typeface="Futura" panose="020B0602020204020303" pitchFamily="34" charset="-79"/>
              </a:rPr>
              <a:t>3. After 30 years, all remaining debt is wiped.</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If you still owe any money on your student loan after 30 years (from the April after graduation) the debt is cancelled. If you never get a job earning over the threshold, it means you won’t have repaid a penny. If you still owe £20,000 after 30 years the debt is cancelled, and you owe nothing.</a:t>
            </a:r>
          </a:p>
        </p:txBody>
      </p:sp>
      <p:sp>
        <p:nvSpPr>
          <p:cNvPr id="3" name="Rectangle 2">
            <a:extLst>
              <a:ext uri="{FF2B5EF4-FFF2-40B4-BE49-F238E27FC236}">
                <a16:creationId xmlns:a16="http://schemas.microsoft.com/office/drawing/2014/main" id="{66FEB183-5D4A-BA48-B1AC-B7B977520856}"/>
              </a:ext>
            </a:extLst>
          </p:cNvPr>
          <p:cNvSpPr/>
          <p:nvPr userDrawn="1"/>
        </p:nvSpPr>
        <p:spPr>
          <a:xfrm>
            <a:off x="6251713" y="479901"/>
            <a:ext cx="5625548" cy="3693319"/>
          </a:xfrm>
          <a:prstGeom prst="rect">
            <a:avLst/>
          </a:prstGeom>
        </p:spPr>
        <p:txBody>
          <a:bodyPr wrap="square">
            <a:spAutoFit/>
          </a:bodyPr>
          <a:lstStyle/>
          <a:p>
            <a:r>
              <a:rPr lang="en-GB" sz="1800" b="1" i="0" kern="1200" dirty="0">
                <a:solidFill>
                  <a:srgbClr val="00303C"/>
                </a:solidFill>
                <a:effectLst/>
                <a:latin typeface="Futura" panose="020B0602020204020303" pitchFamily="34" charset="-79"/>
                <a:ea typeface="+mn-ea"/>
                <a:cs typeface="Futura" panose="020B0602020204020303" pitchFamily="34" charset="-79"/>
              </a:rPr>
              <a:t>4. The loan repayments are made automatically.</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All student loans since 1998 have been repaid through the payroll – this means that once you’re working, your employer will deduct the repayments from your salary before you get it (we’ll look at this more a little later on).</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The amount you receive in your bank account each month already has it removed. So, you don’t have to worry about organising how to pay the debt – it will be paid automatically.</a:t>
            </a:r>
          </a:p>
        </p:txBody>
      </p:sp>
      <p:sp>
        <p:nvSpPr>
          <p:cNvPr id="16" name="TextBox 15">
            <a:extLst>
              <a:ext uri="{FF2B5EF4-FFF2-40B4-BE49-F238E27FC236}">
                <a16:creationId xmlns:a16="http://schemas.microsoft.com/office/drawing/2014/main" id="{368E0250-B2DF-D44F-AD7E-6E909FF7F557}"/>
              </a:ext>
            </a:extLst>
          </p:cNvPr>
          <p:cNvSpPr txBox="1"/>
          <p:nvPr userDrawn="1"/>
        </p:nvSpPr>
        <p:spPr>
          <a:xfrm>
            <a:off x="4552122" y="6289627"/>
            <a:ext cx="7962454"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MOVING ON FROM SCHOOL </a:t>
            </a:r>
            <a:r>
              <a:rPr lang="en-GB" sz="2400" b="0" i="0" dirty="0">
                <a:solidFill>
                  <a:schemeClr val="bg1">
                    <a:alpha val="39000"/>
                  </a:schemeClr>
                </a:solidFill>
                <a:latin typeface="Futura Medium" panose="020B0602020204020303" pitchFamily="34" charset="-79"/>
                <a:cs typeface="Futura Medium" panose="020B0602020204020303" pitchFamily="34" charset="-79"/>
              </a:rPr>
              <a:t>STUDENT FINANCE</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34984641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04C486E-F6D1-BB41-845F-EEEF1B01AFA3}"/>
              </a:ext>
            </a:extLst>
          </p:cNvPr>
          <p:cNvSpPr/>
          <p:nvPr userDrawn="1"/>
        </p:nvSpPr>
        <p:spPr>
          <a:xfrm>
            <a:off x="545736" y="439590"/>
            <a:ext cx="5795429" cy="5632311"/>
          </a:xfrm>
          <a:prstGeom prst="rect">
            <a:avLst/>
          </a:prstGeom>
        </p:spPr>
        <p:txBody>
          <a:bodyPr wrap="square">
            <a:spAutoFit/>
          </a:bodyPr>
          <a:lstStyle/>
          <a:p>
            <a:r>
              <a:rPr lang="en-GB" sz="1800" b="1" i="0" kern="1200" dirty="0">
                <a:solidFill>
                  <a:srgbClr val="00303C"/>
                </a:solidFill>
                <a:effectLst/>
                <a:latin typeface="Futura" panose="020B0602020204020303" pitchFamily="34" charset="-79"/>
                <a:ea typeface="+mn-ea"/>
                <a:cs typeface="Futura" panose="020B0602020204020303" pitchFamily="34" charset="-79"/>
              </a:rPr>
              <a:t>5. Student loans DO NOT go on credit files.</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When you borrow from a bank for a credit card, loan or mortgage, lenders look at three pieces of information before they decide whether or not to give you the loan: your application form; any previous dealings they’ve had with you; and crucially, the information on your credit reference files.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Your credit history will be listed on these files – but student loans are not included. This means the money you owe on a student loan will not impact your credit worthiness.</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i="0" kern="1200" dirty="0">
                <a:solidFill>
                  <a:srgbClr val="00303C"/>
                </a:solidFill>
                <a:effectLst/>
                <a:latin typeface="Futura" panose="020B0602020204020303" pitchFamily="34" charset="-79"/>
                <a:ea typeface="+mn-ea"/>
                <a:cs typeface="Futura" panose="020B0602020204020303" pitchFamily="34" charset="-79"/>
              </a:rPr>
              <a:t>Interest on student loans</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As with other forms of borrowing, interest is also applied to student loans and will be taken into account when your repayments are calculated. To find out more about the impact of interest on borrowing, take a look at the ‘Borrowing’ chapter.</a:t>
            </a:r>
          </a:p>
        </p:txBody>
      </p:sp>
      <p:sp>
        <p:nvSpPr>
          <p:cNvPr id="11" name="Rounded Rectangle 10">
            <a:extLst>
              <a:ext uri="{FF2B5EF4-FFF2-40B4-BE49-F238E27FC236}">
                <a16:creationId xmlns:a16="http://schemas.microsoft.com/office/drawing/2014/main" id="{FC5AF23F-E54A-C040-9210-8A5D9A4FA1D4}"/>
              </a:ext>
            </a:extLst>
          </p:cNvPr>
          <p:cNvSpPr/>
          <p:nvPr userDrawn="1"/>
        </p:nvSpPr>
        <p:spPr>
          <a:xfrm>
            <a:off x="6597925" y="333133"/>
            <a:ext cx="5257800" cy="2777816"/>
          </a:xfrm>
          <a:prstGeom prst="roundRect">
            <a:avLst>
              <a:gd name="adj" fmla="val 10534"/>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0B8D9A4-6B66-8448-B008-2A770D3AECA8}"/>
              </a:ext>
            </a:extLst>
          </p:cNvPr>
          <p:cNvSpPr/>
          <p:nvPr userDrawn="1"/>
        </p:nvSpPr>
        <p:spPr>
          <a:xfrm>
            <a:off x="7569522" y="553414"/>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cxnSp>
        <p:nvCxnSpPr>
          <p:cNvPr id="13" name="Straight Connector 12">
            <a:extLst>
              <a:ext uri="{FF2B5EF4-FFF2-40B4-BE49-F238E27FC236}">
                <a16:creationId xmlns:a16="http://schemas.microsoft.com/office/drawing/2014/main" id="{31B50D99-9DB1-6945-B361-248DC5E28A6A}"/>
              </a:ext>
            </a:extLst>
          </p:cNvPr>
          <p:cNvCxnSpPr/>
          <p:nvPr userDrawn="1"/>
        </p:nvCxnSpPr>
        <p:spPr>
          <a:xfrm>
            <a:off x="7051812" y="1171753"/>
            <a:ext cx="3636579" cy="0"/>
          </a:xfrm>
          <a:prstGeom prst="line">
            <a:avLst/>
          </a:prstGeom>
          <a:ln>
            <a:solidFill>
              <a:srgbClr val="F9D500"/>
            </a:solidFill>
          </a:ln>
        </p:spPr>
        <p:style>
          <a:lnRef idx="3">
            <a:schemeClr val="accent6"/>
          </a:lnRef>
          <a:fillRef idx="0">
            <a:schemeClr val="accent6"/>
          </a:fillRef>
          <a:effectRef idx="2">
            <a:schemeClr val="accent6"/>
          </a:effectRef>
          <a:fontRef idx="minor">
            <a:schemeClr val="tx1"/>
          </a:fontRef>
        </p:style>
      </p:cxnSp>
      <p:pic>
        <p:nvPicPr>
          <p:cNvPr id="15" name="Picture 14">
            <a:extLst>
              <a:ext uri="{FF2B5EF4-FFF2-40B4-BE49-F238E27FC236}">
                <a16:creationId xmlns:a16="http://schemas.microsoft.com/office/drawing/2014/main" id="{20CECB67-57B4-7C4A-A0AA-B9BD7D2AE827}"/>
              </a:ext>
            </a:extLst>
          </p:cNvPr>
          <p:cNvPicPr>
            <a:picLocks noChangeAspect="1"/>
          </p:cNvPicPr>
          <p:nvPr userDrawn="1"/>
        </p:nvPicPr>
        <p:blipFill>
          <a:blip r:embed="rId2"/>
          <a:stretch>
            <a:fillRect/>
          </a:stretch>
        </p:blipFill>
        <p:spPr>
          <a:xfrm>
            <a:off x="6979265" y="478174"/>
            <a:ext cx="620573" cy="615762"/>
          </a:xfrm>
          <a:prstGeom prst="rect">
            <a:avLst/>
          </a:prstGeom>
        </p:spPr>
      </p:pic>
      <p:sp>
        <p:nvSpPr>
          <p:cNvPr id="16" name="Rectangle 15">
            <a:extLst>
              <a:ext uri="{FF2B5EF4-FFF2-40B4-BE49-F238E27FC236}">
                <a16:creationId xmlns:a16="http://schemas.microsoft.com/office/drawing/2014/main" id="{F7673427-C4F2-CB46-A78D-A3498190709D}"/>
              </a:ext>
            </a:extLst>
          </p:cNvPr>
          <p:cNvSpPr/>
          <p:nvPr userDrawn="1"/>
        </p:nvSpPr>
        <p:spPr>
          <a:xfrm>
            <a:off x="6979265" y="1348307"/>
            <a:ext cx="4620975" cy="1200329"/>
          </a:xfrm>
          <a:prstGeom prst="rect">
            <a:avLst/>
          </a:prstGeom>
        </p:spPr>
        <p:txBody>
          <a:bodyPr wrap="square">
            <a:spAutoFit/>
          </a:bodyPr>
          <a:lstStyle/>
          <a:p>
            <a:r>
              <a:rPr lang="en-GB" sz="1800" b="1" kern="1200" dirty="0">
                <a:solidFill>
                  <a:schemeClr val="bg1"/>
                </a:solidFill>
                <a:effectLst/>
                <a:latin typeface="FUTURA MEDIUM" panose="020B0602020204020303" pitchFamily="34" charset="-79"/>
                <a:ea typeface="+mn-ea"/>
                <a:cs typeface="FUTURA MEDIUM" panose="020B0602020204020303" pitchFamily="34" charset="-79"/>
              </a:rPr>
              <a:t>The way student loans work is different </a:t>
            </a:r>
            <a:br>
              <a:rPr lang="en-GB" sz="1800" b="1" kern="1200" dirty="0">
                <a:solidFill>
                  <a:schemeClr val="bg1"/>
                </a:solidFill>
                <a:effectLst/>
                <a:latin typeface="FUTURA MEDIUM" panose="020B0602020204020303" pitchFamily="34" charset="-79"/>
                <a:ea typeface="+mn-ea"/>
                <a:cs typeface="FUTURA MEDIUM" panose="020B0602020204020303" pitchFamily="34" charset="-79"/>
              </a:rPr>
            </a:br>
            <a:r>
              <a:rPr lang="en-GB" sz="1800" b="1" kern="1200" dirty="0">
                <a:solidFill>
                  <a:schemeClr val="bg1"/>
                </a:solidFill>
                <a:effectLst/>
                <a:latin typeface="FUTURA MEDIUM" panose="020B0602020204020303" pitchFamily="34" charset="-79"/>
                <a:ea typeface="+mn-ea"/>
                <a:cs typeface="FUTURA MEDIUM" panose="020B0602020204020303" pitchFamily="34" charset="-79"/>
              </a:rPr>
              <a:t>in England, Scotland, Wales and Northern Ireland. This information is for a Scottish student.</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p:txBody>
      </p:sp>
      <p:sp>
        <p:nvSpPr>
          <p:cNvPr id="17" name="Rounded Rectangle 16">
            <a:extLst>
              <a:ext uri="{FF2B5EF4-FFF2-40B4-BE49-F238E27FC236}">
                <a16:creationId xmlns:a16="http://schemas.microsoft.com/office/drawing/2014/main" id="{E4C61798-D40D-0747-930D-92F9EE923E40}"/>
              </a:ext>
            </a:extLst>
          </p:cNvPr>
          <p:cNvSpPr/>
          <p:nvPr userDrawn="1"/>
        </p:nvSpPr>
        <p:spPr>
          <a:xfrm>
            <a:off x="6597925" y="3439434"/>
            <a:ext cx="5257800" cy="2397416"/>
          </a:xfrm>
          <a:prstGeom prst="roundRect">
            <a:avLst>
              <a:gd name="adj" fmla="val 10534"/>
            </a:avLst>
          </a:prstGeom>
          <a:solidFill>
            <a:srgbClr val="F9D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CDAE068-F302-EA49-95E1-27845B6CC406}"/>
              </a:ext>
            </a:extLst>
          </p:cNvPr>
          <p:cNvSpPr/>
          <p:nvPr userDrawn="1"/>
        </p:nvSpPr>
        <p:spPr>
          <a:xfrm>
            <a:off x="7569522" y="3659715"/>
            <a:ext cx="4030718" cy="954107"/>
          </a:xfrm>
          <a:prstGeom prst="rect">
            <a:avLst/>
          </a:prstGeom>
        </p:spPr>
        <p:txBody>
          <a:bodyPr wrap="square">
            <a:spAutoFit/>
          </a:bodyPr>
          <a:lstStyle/>
          <a:p>
            <a:r>
              <a:rPr lang="en-GB" sz="2800" dirty="0">
                <a:solidFill>
                  <a:srgbClr val="00303C"/>
                </a:solidFill>
                <a:effectLst/>
                <a:latin typeface="Futura Medium" panose="020B0602020204020303" pitchFamily="34" charset="-79"/>
                <a:cs typeface="Futura Medium" panose="020B0602020204020303" pitchFamily="34" charset="-79"/>
              </a:rPr>
              <a:t>DISCUSSION</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cxnSp>
        <p:nvCxnSpPr>
          <p:cNvPr id="19" name="Straight Connector 18">
            <a:extLst>
              <a:ext uri="{FF2B5EF4-FFF2-40B4-BE49-F238E27FC236}">
                <a16:creationId xmlns:a16="http://schemas.microsoft.com/office/drawing/2014/main" id="{9800C458-4FF9-054A-A289-3E66307733B8}"/>
              </a:ext>
            </a:extLst>
          </p:cNvPr>
          <p:cNvCxnSpPr/>
          <p:nvPr userDrawn="1"/>
        </p:nvCxnSpPr>
        <p:spPr>
          <a:xfrm>
            <a:off x="7051812" y="4278054"/>
            <a:ext cx="3636579" cy="0"/>
          </a:xfrm>
          <a:prstGeom prst="line">
            <a:avLst/>
          </a:prstGeom>
          <a:ln>
            <a:solidFill>
              <a:srgbClr val="188785"/>
            </a:solidFill>
          </a:ln>
        </p:spPr>
        <p:style>
          <a:lnRef idx="3">
            <a:schemeClr val="accent6"/>
          </a:lnRef>
          <a:fillRef idx="0">
            <a:schemeClr val="accent6"/>
          </a:fillRef>
          <a:effectRef idx="2">
            <a:schemeClr val="accent6"/>
          </a:effectRef>
          <a:fontRef idx="minor">
            <a:schemeClr val="tx1"/>
          </a:fontRef>
        </p:style>
      </p:cxnSp>
      <p:pic>
        <p:nvPicPr>
          <p:cNvPr id="8" name="Picture 7">
            <a:extLst>
              <a:ext uri="{FF2B5EF4-FFF2-40B4-BE49-F238E27FC236}">
                <a16:creationId xmlns:a16="http://schemas.microsoft.com/office/drawing/2014/main" id="{A907322C-432C-584A-96D7-28895FE7ED87}"/>
              </a:ext>
            </a:extLst>
          </p:cNvPr>
          <p:cNvPicPr>
            <a:picLocks noChangeAspect="1"/>
          </p:cNvPicPr>
          <p:nvPr userDrawn="1"/>
        </p:nvPicPr>
        <p:blipFill>
          <a:blip r:embed="rId3"/>
          <a:stretch>
            <a:fillRect/>
          </a:stretch>
        </p:blipFill>
        <p:spPr>
          <a:xfrm>
            <a:off x="7008869" y="3584475"/>
            <a:ext cx="622045" cy="615762"/>
          </a:xfrm>
          <a:prstGeom prst="rect">
            <a:avLst/>
          </a:prstGeom>
        </p:spPr>
      </p:pic>
      <p:sp>
        <p:nvSpPr>
          <p:cNvPr id="9" name="Rectangle 8">
            <a:extLst>
              <a:ext uri="{FF2B5EF4-FFF2-40B4-BE49-F238E27FC236}">
                <a16:creationId xmlns:a16="http://schemas.microsoft.com/office/drawing/2014/main" id="{F66DA229-236B-284C-8269-CFEEC9CCA323}"/>
              </a:ext>
            </a:extLst>
          </p:cNvPr>
          <p:cNvSpPr/>
          <p:nvPr userDrawn="1"/>
        </p:nvSpPr>
        <p:spPr>
          <a:xfrm>
            <a:off x="6934200" y="4390642"/>
            <a:ext cx="4833730" cy="1200329"/>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Because of the way student loans are repaid there is an argument that they are more like a graduate tax than a loan repayment.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What do you think?</a:t>
            </a:r>
          </a:p>
        </p:txBody>
      </p:sp>
      <p:sp>
        <p:nvSpPr>
          <p:cNvPr id="23" name="TextBox 22">
            <a:extLst>
              <a:ext uri="{FF2B5EF4-FFF2-40B4-BE49-F238E27FC236}">
                <a16:creationId xmlns:a16="http://schemas.microsoft.com/office/drawing/2014/main" id="{FF605566-F31F-EF49-86D9-2B741B5E555B}"/>
              </a:ext>
            </a:extLst>
          </p:cNvPr>
          <p:cNvSpPr txBox="1"/>
          <p:nvPr userDrawn="1"/>
        </p:nvSpPr>
        <p:spPr>
          <a:xfrm>
            <a:off x="4552122" y="6289627"/>
            <a:ext cx="7962454"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MOVING ON FROM SCHOOL </a:t>
            </a:r>
            <a:r>
              <a:rPr lang="en-GB" sz="2400" b="0" i="0" dirty="0">
                <a:solidFill>
                  <a:schemeClr val="bg1">
                    <a:alpha val="39000"/>
                  </a:schemeClr>
                </a:solidFill>
                <a:latin typeface="Futura Medium" panose="020B0602020204020303" pitchFamily="34" charset="-79"/>
                <a:cs typeface="Futura Medium" panose="020B0602020204020303" pitchFamily="34" charset="-79"/>
              </a:rPr>
              <a:t>STUDENT FINANCE</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38405667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8_Title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1F4B940-924A-0A4E-B774-059D52F48C35}"/>
              </a:ext>
            </a:extLst>
          </p:cNvPr>
          <p:cNvSpPr/>
          <p:nvPr userDrawn="1"/>
        </p:nvSpPr>
        <p:spPr>
          <a:xfrm>
            <a:off x="0" y="-19992"/>
            <a:ext cx="12192000" cy="6219825"/>
          </a:xfrm>
          <a:prstGeom prst="rect">
            <a:avLst/>
          </a:prstGeom>
          <a:solidFill>
            <a:srgbClr val="D1D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408A671-27DD-9A43-A5C8-F6612C6F864B}"/>
              </a:ext>
            </a:extLst>
          </p:cNvPr>
          <p:cNvPicPr>
            <a:picLocks noChangeAspect="1"/>
          </p:cNvPicPr>
          <p:nvPr userDrawn="1"/>
        </p:nvPicPr>
        <p:blipFill>
          <a:blip r:embed="rId2"/>
          <a:stretch>
            <a:fillRect/>
          </a:stretch>
        </p:blipFill>
        <p:spPr>
          <a:xfrm>
            <a:off x="485204" y="381884"/>
            <a:ext cx="589707" cy="582687"/>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8" name="TextBox 17">
            <a:extLst>
              <a:ext uri="{FF2B5EF4-FFF2-40B4-BE49-F238E27FC236}">
                <a16:creationId xmlns:a16="http://schemas.microsoft.com/office/drawing/2014/main" id="{DB39FF94-C9A1-3249-BF1C-CEB4EC15AC90}"/>
              </a:ext>
            </a:extLst>
          </p:cNvPr>
          <p:cNvSpPr txBox="1"/>
          <p:nvPr userDrawn="1"/>
        </p:nvSpPr>
        <p:spPr>
          <a:xfrm>
            <a:off x="1088163" y="452532"/>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CASE STUDY</a:t>
            </a:r>
          </a:p>
        </p:txBody>
      </p:sp>
      <p:cxnSp>
        <p:nvCxnSpPr>
          <p:cNvPr id="19" name="Straight Connector 18">
            <a:extLst>
              <a:ext uri="{FF2B5EF4-FFF2-40B4-BE49-F238E27FC236}">
                <a16:creationId xmlns:a16="http://schemas.microsoft.com/office/drawing/2014/main" id="{7D9E3E28-B067-7F48-B2EC-517DED744C10}"/>
              </a:ext>
            </a:extLst>
          </p:cNvPr>
          <p:cNvCxnSpPr>
            <a:cxnSpLocks/>
          </p:cNvCxnSpPr>
          <p:nvPr userDrawn="1"/>
        </p:nvCxnSpPr>
        <p:spPr>
          <a:xfrm>
            <a:off x="1182490" y="874652"/>
            <a:ext cx="1858884" cy="0"/>
          </a:xfrm>
          <a:prstGeom prst="line">
            <a:avLst/>
          </a:prstGeom>
          <a:ln>
            <a:solidFill>
              <a:srgbClr val="F9D500"/>
            </a:solidFill>
          </a:ln>
        </p:spPr>
        <p:style>
          <a:lnRef idx="3">
            <a:schemeClr val="accent5"/>
          </a:lnRef>
          <a:fillRef idx="0">
            <a:schemeClr val="accent5"/>
          </a:fillRef>
          <a:effectRef idx="2">
            <a:schemeClr val="accent5"/>
          </a:effectRef>
          <a:fontRef idx="minor">
            <a:schemeClr val="tx1"/>
          </a:fontRef>
        </p:style>
      </p:cxnSp>
      <p:sp>
        <p:nvSpPr>
          <p:cNvPr id="12" name="Rectangle 11">
            <a:extLst>
              <a:ext uri="{FF2B5EF4-FFF2-40B4-BE49-F238E27FC236}">
                <a16:creationId xmlns:a16="http://schemas.microsoft.com/office/drawing/2014/main" id="{AA0E5BE9-91DC-E447-9E48-15D9D487408A}"/>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A0559C1-19AB-4245-8DEE-FFB150F2EFE3}"/>
              </a:ext>
            </a:extLst>
          </p:cNvPr>
          <p:cNvSpPr/>
          <p:nvPr userDrawn="1"/>
        </p:nvSpPr>
        <p:spPr>
          <a:xfrm>
            <a:off x="485203" y="1144158"/>
            <a:ext cx="11213153" cy="5078313"/>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Syrah is a first-year Scottish student on a 3-year degree course in London. After 3 weeks of her course she has noticed that her maintenance loan is being spent faster than she had expected. Her parents’ low household income allowed her to receive a full Bursary that was topped up with a Maintenance Loan. Her gran also gave £300 to help her. At the start of term, in total, she had £2,880 paid into her bank account. If she had studied in Scotland, Syrah would have received her loan and bursary monthly, not termly. The first term lasts for 12 weeks. As it’s her first year, Syrah lives in a hall of residence. The cost of this was £1,440 for the term, which had to be paid in the first week. She has looked at all of her expenses to date and worked out that after 3 weeks she has spent the following:</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Food and drink  </a:t>
            </a:r>
            <a:r>
              <a:rPr lang="en-GB" sz="1800" b="1" i="0" kern="1200" dirty="0">
                <a:solidFill>
                  <a:srgbClr val="00303C"/>
                </a:solidFill>
                <a:effectLst/>
                <a:latin typeface="Futura" panose="020B0602020204020303" pitchFamily="34" charset="-79"/>
                <a:ea typeface="+mn-ea"/>
                <a:cs typeface="Futura" panose="020B0602020204020303" pitchFamily="34" charset="-79"/>
              </a:rPr>
              <a:t>£120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Clothes  </a:t>
            </a:r>
            <a:r>
              <a:rPr lang="en-GB" sz="1800" b="1" i="0" kern="1200" dirty="0">
                <a:solidFill>
                  <a:srgbClr val="00303C"/>
                </a:solidFill>
                <a:effectLst/>
                <a:latin typeface="Futura" panose="020B0602020204020303" pitchFamily="34" charset="-79"/>
                <a:ea typeface="+mn-ea"/>
                <a:cs typeface="Futura" panose="020B0602020204020303" pitchFamily="34" charset="-79"/>
              </a:rPr>
              <a:t>£60</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Transport  </a:t>
            </a:r>
            <a:r>
              <a:rPr lang="en-GB" sz="1800" b="1" i="0" kern="1200" dirty="0">
                <a:solidFill>
                  <a:srgbClr val="00303C"/>
                </a:solidFill>
                <a:effectLst/>
                <a:latin typeface="Futura" panose="020B0602020204020303" pitchFamily="34" charset="-79"/>
                <a:ea typeface="+mn-ea"/>
                <a:cs typeface="Futura" panose="020B0602020204020303" pitchFamily="34" charset="-79"/>
              </a:rPr>
              <a:t>£54</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Mobile phone  </a:t>
            </a:r>
            <a:r>
              <a:rPr lang="en-GB" sz="1800" b="1" i="0" kern="1200" dirty="0">
                <a:solidFill>
                  <a:srgbClr val="00303C"/>
                </a:solidFill>
                <a:effectLst/>
                <a:latin typeface="Futura" panose="020B0602020204020303" pitchFamily="34" charset="-79"/>
                <a:ea typeface="+mn-ea"/>
                <a:cs typeface="Futura" panose="020B0602020204020303" pitchFamily="34" charset="-79"/>
              </a:rPr>
              <a:t>£36</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Laundry  </a:t>
            </a:r>
            <a:r>
              <a:rPr lang="en-GB" sz="1800" b="1" i="0" kern="1200" dirty="0">
                <a:solidFill>
                  <a:srgbClr val="00303C"/>
                </a:solidFill>
                <a:effectLst/>
                <a:latin typeface="Futura" panose="020B0602020204020303" pitchFamily="34" charset="-79"/>
                <a:ea typeface="+mn-ea"/>
                <a:cs typeface="Futura" panose="020B0602020204020303" pitchFamily="34" charset="-79"/>
              </a:rPr>
              <a:t>£30</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Books  </a:t>
            </a:r>
            <a:r>
              <a:rPr lang="en-GB" sz="1800" b="1" i="0" kern="1200" dirty="0">
                <a:solidFill>
                  <a:srgbClr val="00303C"/>
                </a:solidFill>
                <a:effectLst/>
                <a:latin typeface="Futura" panose="020B0602020204020303" pitchFamily="34" charset="-79"/>
                <a:ea typeface="+mn-ea"/>
                <a:cs typeface="Futura" panose="020B0602020204020303" pitchFamily="34" charset="-79"/>
              </a:rPr>
              <a:t>£60</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Socialising  </a:t>
            </a:r>
            <a:r>
              <a:rPr lang="en-GB" sz="1800" b="1" i="0" kern="1200" dirty="0">
                <a:solidFill>
                  <a:srgbClr val="00303C"/>
                </a:solidFill>
                <a:effectLst/>
                <a:latin typeface="Futura" panose="020B0602020204020303" pitchFamily="34" charset="-79"/>
                <a:ea typeface="+mn-ea"/>
                <a:cs typeface="Futura" panose="020B0602020204020303" pitchFamily="34" charset="-79"/>
              </a:rPr>
              <a:t>£105</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Insurance  </a:t>
            </a:r>
            <a:r>
              <a:rPr lang="en-GB" sz="1800" b="1" i="0" kern="1200" dirty="0">
                <a:solidFill>
                  <a:srgbClr val="00303C"/>
                </a:solidFill>
                <a:effectLst/>
                <a:latin typeface="Futura" panose="020B0602020204020303" pitchFamily="34" charset="-79"/>
                <a:ea typeface="+mn-ea"/>
                <a:cs typeface="Futura" panose="020B0602020204020303" pitchFamily="34" charset="-79"/>
              </a:rPr>
              <a:t>£36</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Gym membership  </a:t>
            </a:r>
            <a:r>
              <a:rPr lang="en-GB" sz="1800" b="1" i="0" kern="1200" dirty="0">
                <a:solidFill>
                  <a:srgbClr val="00303C"/>
                </a:solidFill>
                <a:effectLst/>
                <a:latin typeface="Futura" panose="020B0602020204020303" pitchFamily="34" charset="-79"/>
                <a:ea typeface="+mn-ea"/>
                <a:cs typeface="Futura" panose="020B0602020204020303" pitchFamily="34" charset="-79"/>
              </a:rPr>
              <a:t>£6</a:t>
            </a:r>
          </a:p>
          <a:p>
            <a:endParaRPr lang="en-GB" b="1" i="0" dirty="0">
              <a:solidFill>
                <a:srgbClr val="00303C"/>
              </a:solidFill>
              <a:effectLst/>
              <a:latin typeface="Futura" panose="020B0602020204020303" pitchFamily="34" charset="-79"/>
              <a:cs typeface="Futura" panose="020B0602020204020303" pitchFamily="34" charset="-79"/>
            </a:endParaRPr>
          </a:p>
        </p:txBody>
      </p:sp>
      <p:sp>
        <p:nvSpPr>
          <p:cNvPr id="9" name="Rectangle 8">
            <a:extLst>
              <a:ext uri="{FF2B5EF4-FFF2-40B4-BE49-F238E27FC236}">
                <a16:creationId xmlns:a16="http://schemas.microsoft.com/office/drawing/2014/main" id="{CA92D289-7A8D-4E4B-9F67-A249A6C285B0}"/>
              </a:ext>
            </a:extLst>
          </p:cNvPr>
          <p:cNvSpPr/>
          <p:nvPr userDrawn="1"/>
        </p:nvSpPr>
        <p:spPr>
          <a:xfrm>
            <a:off x="5729280" y="3825921"/>
            <a:ext cx="6096000" cy="2031325"/>
          </a:xfrm>
          <a:prstGeom prst="rect">
            <a:avLst/>
          </a:prstGeom>
        </p:spPr>
        <p:txBody>
          <a:bodyPr>
            <a:spAutoFit/>
          </a:bodyPr>
          <a:lstStyle/>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Total spending over 3 weeks is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1" i="0" kern="1200" dirty="0">
                <a:solidFill>
                  <a:srgbClr val="00303C"/>
                </a:solidFill>
                <a:effectLst/>
                <a:latin typeface="Futura" panose="020B0602020204020303" pitchFamily="34" charset="-79"/>
                <a:ea typeface="+mn-ea"/>
                <a:cs typeface="Futura" panose="020B0602020204020303" pitchFamily="34" charset="-79"/>
              </a:rPr>
              <a:t>£507</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To help Syrah keep track of her spending, prepare a weekly budget for her.</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What advice would you give to Syrah to help manage her money?</a:t>
            </a:r>
          </a:p>
        </p:txBody>
      </p:sp>
      <p:sp>
        <p:nvSpPr>
          <p:cNvPr id="24" name="TextBox 23">
            <a:extLst>
              <a:ext uri="{FF2B5EF4-FFF2-40B4-BE49-F238E27FC236}">
                <a16:creationId xmlns:a16="http://schemas.microsoft.com/office/drawing/2014/main" id="{ED9CF522-E661-6540-8212-3A642B44F5E1}"/>
              </a:ext>
            </a:extLst>
          </p:cNvPr>
          <p:cNvSpPr txBox="1"/>
          <p:nvPr userDrawn="1"/>
        </p:nvSpPr>
        <p:spPr>
          <a:xfrm>
            <a:off x="4552122" y="6289627"/>
            <a:ext cx="7962454"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MOVING ON FROM SCHOOL </a:t>
            </a:r>
            <a:r>
              <a:rPr lang="en-GB" sz="2400" b="0" i="0" dirty="0">
                <a:solidFill>
                  <a:schemeClr val="bg1">
                    <a:alpha val="39000"/>
                  </a:schemeClr>
                </a:solidFill>
                <a:latin typeface="Futura Medium" panose="020B0602020204020303" pitchFamily="34" charset="-79"/>
                <a:cs typeface="Futura Medium" panose="020B0602020204020303" pitchFamily="34" charset="-79"/>
              </a:rPr>
              <a:t>STUDENT FINANCE</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11737005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2B87383-2865-2444-A5F6-D58ADBB23211}"/>
              </a:ext>
            </a:extLst>
          </p:cNvPr>
          <p:cNvSpPr txBox="1"/>
          <p:nvPr userDrawn="1"/>
        </p:nvSpPr>
        <p:spPr>
          <a:xfrm>
            <a:off x="1121641" y="471570"/>
            <a:ext cx="9533107" cy="461665"/>
          </a:xfrm>
          <a:prstGeom prst="rect">
            <a:avLst/>
          </a:prstGeom>
          <a:noFill/>
        </p:spPr>
        <p:txBody>
          <a:bodyPr wrap="square" rtlCol="0">
            <a:spAutoFit/>
          </a:bodyPr>
          <a:lstStyle/>
          <a:p>
            <a:r>
              <a:rPr lang="en-US" sz="2400" dirty="0">
                <a:solidFill>
                  <a:srgbClr val="188785"/>
                </a:solidFill>
                <a:latin typeface="Futura Medium" panose="020B0602020204020303" pitchFamily="34" charset="-79"/>
                <a:cs typeface="Futura Medium" panose="020B0602020204020303" pitchFamily="34" charset="-79"/>
              </a:rPr>
              <a:t>STUDENT BURSARIES, GRANTS AND SCHOLARSHIPS</a:t>
            </a:r>
          </a:p>
        </p:txBody>
      </p:sp>
      <p:cxnSp>
        <p:nvCxnSpPr>
          <p:cNvPr id="15" name="Straight Connector 14">
            <a:extLst>
              <a:ext uri="{FF2B5EF4-FFF2-40B4-BE49-F238E27FC236}">
                <a16:creationId xmlns:a16="http://schemas.microsoft.com/office/drawing/2014/main" id="{1EC67118-D5EE-324D-BBF4-AAD79F8CE596}"/>
              </a:ext>
            </a:extLst>
          </p:cNvPr>
          <p:cNvCxnSpPr>
            <a:cxnSpLocks/>
          </p:cNvCxnSpPr>
          <p:nvPr userDrawn="1"/>
        </p:nvCxnSpPr>
        <p:spPr>
          <a:xfrm>
            <a:off x="1215968" y="893690"/>
            <a:ext cx="7699432" cy="0"/>
          </a:xfrm>
          <a:prstGeom prst="line">
            <a:avLst/>
          </a:prstGeom>
          <a:ln>
            <a:solidFill>
              <a:srgbClr val="F9D500"/>
            </a:solidFill>
          </a:ln>
        </p:spPr>
        <p:style>
          <a:lnRef idx="3">
            <a:schemeClr val="accent5"/>
          </a:lnRef>
          <a:fillRef idx="0">
            <a:schemeClr val="accent5"/>
          </a:fillRef>
          <a:effectRef idx="2">
            <a:schemeClr val="accent5"/>
          </a:effectRef>
          <a:fontRef idx="minor">
            <a:schemeClr val="tx1"/>
          </a:fontRef>
        </p:style>
      </p:cxnSp>
      <p:pic>
        <p:nvPicPr>
          <p:cNvPr id="9" name="Picture 8">
            <a:extLst>
              <a:ext uri="{FF2B5EF4-FFF2-40B4-BE49-F238E27FC236}">
                <a16:creationId xmlns:a16="http://schemas.microsoft.com/office/drawing/2014/main" id="{D6144EB4-4B3E-BD42-A217-1A7AFF659990}"/>
              </a:ext>
            </a:extLst>
          </p:cNvPr>
          <p:cNvPicPr>
            <a:picLocks noChangeAspect="1"/>
          </p:cNvPicPr>
          <p:nvPr userDrawn="1"/>
        </p:nvPicPr>
        <p:blipFill>
          <a:blip r:embed="rId2"/>
          <a:stretch>
            <a:fillRect/>
          </a:stretch>
        </p:blipFill>
        <p:spPr>
          <a:xfrm>
            <a:off x="531567" y="420801"/>
            <a:ext cx="613265" cy="602958"/>
          </a:xfrm>
          <a:prstGeom prst="rect">
            <a:avLst/>
          </a:prstGeom>
        </p:spPr>
      </p:pic>
      <p:sp>
        <p:nvSpPr>
          <p:cNvPr id="2" name="Rectangle 1">
            <a:extLst>
              <a:ext uri="{FF2B5EF4-FFF2-40B4-BE49-F238E27FC236}">
                <a16:creationId xmlns:a16="http://schemas.microsoft.com/office/drawing/2014/main" id="{889A9064-256D-1549-BEBF-C10E24A0D25D}"/>
              </a:ext>
            </a:extLst>
          </p:cNvPr>
          <p:cNvSpPr/>
          <p:nvPr userDrawn="1"/>
        </p:nvSpPr>
        <p:spPr>
          <a:xfrm>
            <a:off x="531567" y="1171381"/>
            <a:ext cx="5372276" cy="5078313"/>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In addition to the student loans that are available from the SAAS it is very important to explore other possible sources of income.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Many universities offer bursaries, which are usually cash awards – e.g. £1,000. These do not need to be repaid and are available to help students whose household has a low level of income.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A scholarship is also often a cash award, this time given to students who do particularly well in their exams preceding university or college.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The scholarship may be awarded by the university or a company and may pay the tuition fees for a course in full or in part. </a:t>
            </a:r>
          </a:p>
          <a:p>
            <a:endParaRPr lang="en-GB" dirty="0">
              <a:solidFill>
                <a:srgbClr val="002F3B"/>
              </a:solidFill>
              <a:effectLst/>
              <a:latin typeface="Futura" panose="020B0602020204020303" pitchFamily="34" charset="-79"/>
              <a:cs typeface="Futura" panose="020B0602020204020303" pitchFamily="34" charset="-79"/>
            </a:endParaRPr>
          </a:p>
        </p:txBody>
      </p:sp>
      <p:sp>
        <p:nvSpPr>
          <p:cNvPr id="11" name="Rectangle 10">
            <a:extLst>
              <a:ext uri="{FF2B5EF4-FFF2-40B4-BE49-F238E27FC236}">
                <a16:creationId xmlns:a16="http://schemas.microsoft.com/office/drawing/2014/main" id="{0A525F5B-BC5A-164E-B92A-7128A0063419}"/>
              </a:ext>
            </a:extLst>
          </p:cNvPr>
          <p:cNvSpPr/>
          <p:nvPr userDrawn="1"/>
        </p:nvSpPr>
        <p:spPr>
          <a:xfrm>
            <a:off x="6075894" y="1171381"/>
            <a:ext cx="5485486" cy="4524315"/>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Some universities also offer grants. This again is a cash award that you do not have to repay. It is usually given for a very specific purpose, like studying abroad or undertaking research that costs a bit of money.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If you are a student with a learning difficulty, health problem or disability you may also be entitled to claim for Disabled Students’ Allowance to cover some of the extra costs to support your additional needs. This does not have to be repaid.</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There are also certain degree courses that attract specific bursaries, grants and scholarships because the economy needs more people to qualify from them. </a:t>
            </a:r>
          </a:p>
        </p:txBody>
      </p:sp>
      <p:sp>
        <p:nvSpPr>
          <p:cNvPr id="18" name="TextBox 17">
            <a:extLst>
              <a:ext uri="{FF2B5EF4-FFF2-40B4-BE49-F238E27FC236}">
                <a16:creationId xmlns:a16="http://schemas.microsoft.com/office/drawing/2014/main" id="{C20871E8-EC0B-964D-8073-AEABF0E55E28}"/>
              </a:ext>
            </a:extLst>
          </p:cNvPr>
          <p:cNvSpPr txBox="1"/>
          <p:nvPr userDrawn="1"/>
        </p:nvSpPr>
        <p:spPr>
          <a:xfrm>
            <a:off x="4552122" y="6289627"/>
            <a:ext cx="7962454"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MOVING ON FROM SCHOOL </a:t>
            </a:r>
            <a:r>
              <a:rPr lang="en-GB" sz="2400" b="0" i="0" dirty="0">
                <a:solidFill>
                  <a:schemeClr val="bg1">
                    <a:alpha val="39000"/>
                  </a:schemeClr>
                </a:solidFill>
                <a:latin typeface="Futura Medium" panose="020B0602020204020303" pitchFamily="34" charset="-79"/>
                <a:cs typeface="Futura Medium" panose="020B0602020204020303" pitchFamily="34" charset="-79"/>
              </a:rPr>
              <a:t>STUDENT FINANCE</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26433063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7" name="TextBox 6">
            <a:extLst>
              <a:ext uri="{FF2B5EF4-FFF2-40B4-BE49-F238E27FC236}">
                <a16:creationId xmlns:a16="http://schemas.microsoft.com/office/drawing/2014/main" id="{252253B2-4574-7746-8155-B43E07F5259E}"/>
              </a:ext>
            </a:extLst>
          </p:cNvPr>
          <p:cNvSpPr txBox="1"/>
          <p:nvPr userDrawn="1"/>
        </p:nvSpPr>
        <p:spPr>
          <a:xfrm>
            <a:off x="462454" y="409243"/>
            <a:ext cx="7690946" cy="984885"/>
          </a:xfrm>
          <a:prstGeom prst="rect">
            <a:avLst/>
          </a:prstGeom>
          <a:noFill/>
        </p:spPr>
        <p:txBody>
          <a:bodyPr wrap="square" rtlCol="0">
            <a:spAutoFit/>
          </a:bodyPr>
          <a:lstStyle/>
          <a:p>
            <a:r>
              <a:rPr lang="en-GB" sz="4000" b="1" dirty="0">
                <a:solidFill>
                  <a:srgbClr val="F9D500"/>
                </a:solidFill>
                <a:latin typeface="Futura" panose="020B0602020204020303" pitchFamily="34" charset="-79"/>
                <a:cs typeface="Futura" panose="020B0602020204020303" pitchFamily="34" charset="-79"/>
              </a:rPr>
              <a:t>CONTENTS</a:t>
            </a:r>
            <a:endParaRPr lang="en-GB" sz="4000" dirty="0">
              <a:solidFill>
                <a:srgbClr val="F9D500"/>
              </a:solidFill>
              <a:latin typeface="Futura Medium" panose="020B0602020204020303" pitchFamily="34" charset="-79"/>
              <a:cs typeface="Futura Medium" panose="020B0602020204020303" pitchFamily="34" charset="-79"/>
            </a:endParaRPr>
          </a:p>
          <a:p>
            <a:endParaRPr lang="en-US" dirty="0"/>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45E7D7FA-6C6C-644E-A7E1-0CA2145DA5EB}"/>
              </a:ext>
            </a:extLst>
          </p:cNvPr>
          <p:cNvSpPr txBox="1"/>
          <p:nvPr userDrawn="1"/>
        </p:nvSpPr>
        <p:spPr>
          <a:xfrm>
            <a:off x="5695122" y="6289627"/>
            <a:ext cx="6819455"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MOVING ON FROM SCHOOL </a:t>
            </a:r>
            <a:r>
              <a:rPr lang="en-GB" sz="2400" b="0" i="0" dirty="0">
                <a:solidFill>
                  <a:schemeClr val="bg1">
                    <a:alpha val="39000"/>
                  </a:schemeClr>
                </a:solidFill>
                <a:latin typeface="Futura Medium" panose="020B0602020204020303" pitchFamily="34" charset="-79"/>
                <a:cs typeface="Futura Medium" panose="020B0602020204020303" pitchFamily="34" charset="-79"/>
              </a:rPr>
              <a:t>CONTENTS</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2" name="TextBox 1">
            <a:extLst>
              <a:ext uri="{FF2B5EF4-FFF2-40B4-BE49-F238E27FC236}">
                <a16:creationId xmlns:a16="http://schemas.microsoft.com/office/drawing/2014/main" id="{08115F89-FBAB-0E41-AE12-E0029C2144DD}"/>
              </a:ext>
            </a:extLst>
          </p:cNvPr>
          <p:cNvSpPr txBox="1"/>
          <p:nvPr userDrawn="1"/>
        </p:nvSpPr>
        <p:spPr>
          <a:xfrm>
            <a:off x="576470" y="1192696"/>
            <a:ext cx="5426765" cy="3970318"/>
          </a:xfrm>
          <a:prstGeom prst="rect">
            <a:avLst/>
          </a:prstGeom>
          <a:noFill/>
        </p:spPr>
        <p:txBody>
          <a:bodyPr wrap="square" rtlCol="0">
            <a:spAutoFit/>
          </a:bodyPr>
          <a:lstStyle/>
          <a:p>
            <a:r>
              <a:rPr lang="en-US" sz="2800" dirty="0">
                <a:solidFill>
                  <a:srgbClr val="00303C"/>
                </a:solidFill>
                <a:latin typeface="Futura Medium" panose="020B0602020204020303" pitchFamily="34" charset="-79"/>
                <a:cs typeface="Futura Medium" panose="020B0602020204020303" pitchFamily="34" charset="-79"/>
                <a:hlinkClick r:id="rId2" action="ppaction://hlinksldjump"/>
              </a:rPr>
              <a:t>Next steps: apprenticeship</a:t>
            </a:r>
            <a:endParaRPr lang="en-US" sz="2800" dirty="0">
              <a:solidFill>
                <a:srgbClr val="00303C"/>
              </a:solidFill>
              <a:latin typeface="Futura Medium" panose="020B0602020204020303" pitchFamily="34" charset="-79"/>
              <a:cs typeface="Futura Medium" panose="020B0602020204020303" pitchFamily="34" charset="-79"/>
            </a:endParaRPr>
          </a:p>
          <a:p>
            <a:r>
              <a:rPr lang="en-US" sz="2800" dirty="0">
                <a:solidFill>
                  <a:srgbClr val="00303C"/>
                </a:solidFill>
                <a:latin typeface="Futura Medium" panose="020B0602020204020303" pitchFamily="34" charset="-79"/>
                <a:cs typeface="Futura Medium" panose="020B0602020204020303" pitchFamily="34" charset="-79"/>
                <a:hlinkClick r:id="rId3" action="ppaction://hlinksldjump"/>
              </a:rPr>
              <a:t>Next steps: employment</a:t>
            </a:r>
            <a:endParaRPr lang="en-US" sz="2800" dirty="0">
              <a:solidFill>
                <a:srgbClr val="00303C"/>
              </a:solidFill>
              <a:latin typeface="Futura Medium" panose="020B0602020204020303" pitchFamily="34" charset="-79"/>
              <a:cs typeface="Futura Medium" panose="020B0602020204020303" pitchFamily="34" charset="-79"/>
            </a:endParaRPr>
          </a:p>
          <a:p>
            <a:r>
              <a:rPr lang="en-US" sz="2800" dirty="0">
                <a:solidFill>
                  <a:srgbClr val="00303C"/>
                </a:solidFill>
                <a:latin typeface="Futura Medium" panose="020B0602020204020303" pitchFamily="34" charset="-79"/>
                <a:cs typeface="Futura Medium" panose="020B0602020204020303" pitchFamily="34" charset="-79"/>
                <a:hlinkClick r:id="rId4" action="ppaction://hlinksldjump"/>
              </a:rPr>
              <a:t>Next steps: university</a:t>
            </a:r>
            <a:endParaRPr lang="en-US" sz="2800" dirty="0">
              <a:solidFill>
                <a:srgbClr val="00303C"/>
              </a:solidFill>
              <a:latin typeface="Futura Medium" panose="020B0602020204020303" pitchFamily="34" charset="-79"/>
              <a:cs typeface="Futura Medium" panose="020B0602020204020303" pitchFamily="34" charset="-79"/>
            </a:endParaRPr>
          </a:p>
          <a:p>
            <a:r>
              <a:rPr lang="en-US" sz="2800" dirty="0">
                <a:solidFill>
                  <a:srgbClr val="00303C"/>
                </a:solidFill>
                <a:latin typeface="Futura Medium" panose="020B0602020204020303" pitchFamily="34" charset="-79"/>
                <a:cs typeface="Futura Medium" panose="020B0602020204020303" pitchFamily="34" charset="-79"/>
                <a:hlinkClick r:id="rId5" action="ppaction://hlinksldjump"/>
              </a:rPr>
              <a:t>Student finance</a:t>
            </a:r>
            <a:endParaRPr lang="en-US" sz="2800" dirty="0">
              <a:solidFill>
                <a:srgbClr val="00303C"/>
              </a:solidFill>
              <a:latin typeface="Futura Medium" panose="020B0602020204020303" pitchFamily="34" charset="-79"/>
              <a:cs typeface="Futura Medium" panose="020B0602020204020303" pitchFamily="34" charset="-79"/>
            </a:endParaRPr>
          </a:p>
          <a:p>
            <a:r>
              <a:rPr lang="en-US" sz="2800" dirty="0">
                <a:solidFill>
                  <a:srgbClr val="00303C"/>
                </a:solidFill>
                <a:latin typeface="Futura Medium" panose="020B0602020204020303" pitchFamily="34" charset="-79"/>
                <a:cs typeface="Futura Medium" panose="020B0602020204020303" pitchFamily="34" charset="-79"/>
                <a:hlinkClick r:id="rId6" action="ppaction://hlinksldjump"/>
              </a:rPr>
              <a:t>Earnings</a:t>
            </a:r>
            <a:endParaRPr lang="en-US" sz="2800" dirty="0">
              <a:solidFill>
                <a:srgbClr val="00303C"/>
              </a:solidFill>
              <a:latin typeface="Futura Medium" panose="020B0602020204020303" pitchFamily="34" charset="-79"/>
              <a:cs typeface="Futura Medium" panose="020B0602020204020303" pitchFamily="34" charset="-79"/>
            </a:endParaRPr>
          </a:p>
          <a:p>
            <a:r>
              <a:rPr lang="en-US" sz="2800" dirty="0" err="1">
                <a:solidFill>
                  <a:srgbClr val="00303C"/>
                </a:solidFill>
                <a:latin typeface="Futura Medium" panose="020B0602020204020303" pitchFamily="34" charset="-79"/>
                <a:cs typeface="Futura Medium" panose="020B0602020204020303" pitchFamily="34" charset="-79"/>
                <a:hlinkClick r:id="rId7" action="ppaction://hlinksldjump"/>
              </a:rPr>
              <a:t>Payslips</a:t>
            </a:r>
            <a:endParaRPr lang="en-US" sz="2800" dirty="0">
              <a:solidFill>
                <a:srgbClr val="00303C"/>
              </a:solidFill>
              <a:latin typeface="Futura Medium" panose="020B0602020204020303" pitchFamily="34" charset="-79"/>
              <a:cs typeface="Futura Medium" panose="020B0602020204020303" pitchFamily="34" charset="-79"/>
            </a:endParaRPr>
          </a:p>
          <a:p>
            <a:r>
              <a:rPr lang="en-US" sz="2800" dirty="0">
                <a:solidFill>
                  <a:srgbClr val="00303C"/>
                </a:solidFill>
                <a:latin typeface="Futura Medium" panose="020B0602020204020303" pitchFamily="34" charset="-79"/>
                <a:cs typeface="Futura Medium" panose="020B0602020204020303" pitchFamily="34" charset="-79"/>
                <a:hlinkClick r:id="rId8" action="ppaction://hlinksldjump"/>
              </a:rPr>
              <a:t>Tax and National Insurance</a:t>
            </a:r>
            <a:endParaRPr lang="en-US" sz="2800" dirty="0">
              <a:solidFill>
                <a:srgbClr val="00303C"/>
              </a:solidFill>
              <a:latin typeface="Futura Medium" panose="020B0602020204020303" pitchFamily="34" charset="-79"/>
              <a:cs typeface="Futura Medium" panose="020B0602020204020303" pitchFamily="34" charset="-79"/>
            </a:endParaRPr>
          </a:p>
          <a:p>
            <a:r>
              <a:rPr lang="en-US" sz="2800" dirty="0">
                <a:solidFill>
                  <a:srgbClr val="00303C"/>
                </a:solidFill>
                <a:latin typeface="Futura Medium" panose="020B0602020204020303" pitchFamily="34" charset="-79"/>
                <a:cs typeface="Futura Medium" panose="020B0602020204020303" pitchFamily="34" charset="-79"/>
                <a:hlinkClick r:id="rId9" action="ppaction://hlinksldjump"/>
              </a:rPr>
              <a:t>Self-employed</a:t>
            </a:r>
            <a:endParaRPr lang="en-US" sz="2800" dirty="0">
              <a:solidFill>
                <a:srgbClr val="00303C"/>
              </a:solidFill>
              <a:latin typeface="Futura Medium" panose="020B0602020204020303" pitchFamily="34" charset="-79"/>
              <a:cs typeface="Futura Medium" panose="020B0602020204020303" pitchFamily="34" charset="-79"/>
            </a:endParaRPr>
          </a:p>
          <a:p>
            <a:r>
              <a:rPr lang="en-US" sz="2800" dirty="0">
                <a:solidFill>
                  <a:srgbClr val="00303C"/>
                </a:solidFill>
                <a:latin typeface="Futura Medium" panose="020B0602020204020303" pitchFamily="34" charset="-79"/>
                <a:cs typeface="Futura Medium" panose="020B0602020204020303" pitchFamily="34" charset="-79"/>
                <a:hlinkClick r:id="rId10" action="ppaction://hlinksldjump"/>
              </a:rPr>
              <a:t>Methods of payment</a:t>
            </a:r>
            <a:endParaRPr lang="en-US" sz="3200" dirty="0">
              <a:solidFill>
                <a:srgbClr val="00303C"/>
              </a:solidFill>
              <a:latin typeface="Futura Medium" panose="020B0602020204020303" pitchFamily="34" charset="-79"/>
              <a:cs typeface="Futura Medium" panose="020B0602020204020303" pitchFamily="34" charset="-79"/>
            </a:endParaRPr>
          </a:p>
        </p:txBody>
      </p:sp>
      <p:sp>
        <p:nvSpPr>
          <p:cNvPr id="16" name="TextBox 15">
            <a:extLst>
              <a:ext uri="{FF2B5EF4-FFF2-40B4-BE49-F238E27FC236}">
                <a16:creationId xmlns:a16="http://schemas.microsoft.com/office/drawing/2014/main" id="{496B7FD3-AB04-654C-914E-18590D549162}"/>
              </a:ext>
            </a:extLst>
          </p:cNvPr>
          <p:cNvSpPr txBox="1"/>
          <p:nvPr userDrawn="1"/>
        </p:nvSpPr>
        <p:spPr>
          <a:xfrm>
            <a:off x="6117251" y="1202635"/>
            <a:ext cx="5650111" cy="2246769"/>
          </a:xfrm>
          <a:prstGeom prst="rect">
            <a:avLst/>
          </a:prstGeom>
          <a:noFill/>
        </p:spPr>
        <p:txBody>
          <a:bodyPr wrap="square" rtlCol="0">
            <a:spAutoFit/>
          </a:bodyPr>
          <a:lstStyle/>
          <a:p>
            <a:r>
              <a:rPr lang="en-US" sz="2800" dirty="0">
                <a:solidFill>
                  <a:srgbClr val="00303C"/>
                </a:solidFill>
                <a:latin typeface="Futura Medium" panose="020B0602020204020303" pitchFamily="34" charset="-79"/>
                <a:cs typeface="Futura Medium" panose="020B0602020204020303" pitchFamily="34" charset="-79"/>
                <a:hlinkClick r:id="rId11" action="ppaction://hlinksldjump"/>
              </a:rPr>
              <a:t>Why do we pay income tax?</a:t>
            </a:r>
            <a:endParaRPr lang="en-US" sz="2800" dirty="0">
              <a:solidFill>
                <a:srgbClr val="00303C"/>
              </a:solidFill>
              <a:latin typeface="Futura Medium" panose="020B0602020204020303" pitchFamily="34" charset="-79"/>
              <a:cs typeface="Futura Medium" panose="020B0602020204020303" pitchFamily="34" charset="-79"/>
            </a:endParaRPr>
          </a:p>
          <a:p>
            <a:r>
              <a:rPr lang="en-US" sz="2800" dirty="0">
                <a:solidFill>
                  <a:srgbClr val="00303C"/>
                </a:solidFill>
                <a:latin typeface="Futura Medium" panose="020B0602020204020303" pitchFamily="34" charset="-79"/>
                <a:cs typeface="Futura Medium" panose="020B0602020204020303" pitchFamily="34" charset="-79"/>
                <a:hlinkClick r:id="rId12" action="ppaction://hlinksldjump"/>
              </a:rPr>
              <a:t>Pensions</a:t>
            </a:r>
            <a:endParaRPr lang="en-US" sz="2800" dirty="0">
              <a:solidFill>
                <a:srgbClr val="00303C"/>
              </a:solidFill>
              <a:latin typeface="Futura Medium" panose="020B0602020204020303" pitchFamily="34" charset="-79"/>
              <a:cs typeface="Futura Medium" panose="020B0602020204020303" pitchFamily="34" charset="-79"/>
            </a:endParaRPr>
          </a:p>
          <a:p>
            <a:r>
              <a:rPr lang="en-US" sz="2800" dirty="0">
                <a:solidFill>
                  <a:srgbClr val="00303C"/>
                </a:solidFill>
                <a:latin typeface="Futura Medium" panose="020B0602020204020303" pitchFamily="34" charset="-79"/>
                <a:cs typeface="Futura Medium" panose="020B0602020204020303" pitchFamily="34" charset="-79"/>
                <a:hlinkClick r:id="rId13" action="ppaction://hlinksldjump"/>
              </a:rPr>
              <a:t>Help for people on low incomes</a:t>
            </a:r>
            <a:endParaRPr lang="en-US" sz="2800" dirty="0">
              <a:solidFill>
                <a:srgbClr val="00303C"/>
              </a:solidFill>
              <a:latin typeface="Futura Medium" panose="020B0602020204020303" pitchFamily="34" charset="-79"/>
              <a:cs typeface="Futura Medium" panose="020B0602020204020303" pitchFamily="34" charset="-79"/>
            </a:endParaRPr>
          </a:p>
          <a:p>
            <a:r>
              <a:rPr lang="en-US" sz="2800" dirty="0">
                <a:solidFill>
                  <a:srgbClr val="00303C"/>
                </a:solidFill>
                <a:latin typeface="Futura Medium" panose="020B0602020204020303" pitchFamily="34" charset="-79"/>
                <a:cs typeface="Futura Medium" panose="020B0602020204020303" pitchFamily="34" charset="-79"/>
                <a:hlinkClick r:id="rId14" action="ppaction://hlinksldjump"/>
              </a:rPr>
              <a:t>What have you learnt?</a:t>
            </a:r>
            <a:endParaRPr lang="en-US" sz="2800" dirty="0">
              <a:solidFill>
                <a:srgbClr val="00303C"/>
              </a:solidFill>
              <a:latin typeface="Futura Medium" panose="020B0602020204020303" pitchFamily="34" charset="-79"/>
              <a:cs typeface="Futura Medium" panose="020B0602020204020303" pitchFamily="34" charset="-79"/>
            </a:endParaRPr>
          </a:p>
          <a:p>
            <a:r>
              <a:rPr lang="en-US" sz="2800" dirty="0">
                <a:solidFill>
                  <a:srgbClr val="00303C"/>
                </a:solidFill>
                <a:latin typeface="Futura Medium" panose="020B0602020204020303" pitchFamily="34" charset="-79"/>
                <a:cs typeface="Futura Medium" panose="020B0602020204020303" pitchFamily="34" charset="-79"/>
                <a:hlinkClick r:id="rId15" action="ppaction://hlinksldjump"/>
              </a:rPr>
              <a:t>Further your knowledge</a:t>
            </a:r>
            <a:endParaRPr lang="en-US" sz="2800" dirty="0">
              <a:solidFill>
                <a:srgbClr val="00303C"/>
              </a:solidFill>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24285038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pic>
        <p:nvPicPr>
          <p:cNvPr id="1026" name="Picture 2" descr="What would tempt you to become a maths teacher? | Tes News">
            <a:extLst>
              <a:ext uri="{FF2B5EF4-FFF2-40B4-BE49-F238E27FC236}">
                <a16:creationId xmlns:a16="http://schemas.microsoft.com/office/drawing/2014/main" id="{D9B4366E-8FAB-D649-A631-C52A167CE828}"/>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8777" t="7949" r="19050"/>
          <a:stretch/>
        </p:blipFill>
        <p:spPr bwMode="auto">
          <a:xfrm>
            <a:off x="5830956" y="0"/>
            <a:ext cx="6361044" cy="6311348"/>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BCE738C-DAD9-7A42-A827-8313574CC424}"/>
              </a:ext>
            </a:extLst>
          </p:cNvPr>
          <p:cNvSpPr/>
          <p:nvPr userDrawn="1"/>
        </p:nvSpPr>
        <p:spPr>
          <a:xfrm>
            <a:off x="453887" y="367512"/>
            <a:ext cx="5054493" cy="3970318"/>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A good example is if you wanted to become a maths teacher – there is extra funding because there is a shortage of maths teachers.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All of this extra funding has to be applied for, so it is really important for potential students to carry out research and make sure they are not missing out on money that could help them while at college or university.</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There is also the option of taking on part-time work while at university to generate extra income. However, you would need to ensure that this doesn’t affect your studies.</a:t>
            </a:r>
          </a:p>
        </p:txBody>
      </p:sp>
      <p:sp>
        <p:nvSpPr>
          <p:cNvPr id="14" name="TextBox 13">
            <a:extLst>
              <a:ext uri="{FF2B5EF4-FFF2-40B4-BE49-F238E27FC236}">
                <a16:creationId xmlns:a16="http://schemas.microsoft.com/office/drawing/2014/main" id="{839AF3BB-CC53-8043-BB46-FC8D08041B51}"/>
              </a:ext>
            </a:extLst>
          </p:cNvPr>
          <p:cNvSpPr txBox="1"/>
          <p:nvPr userDrawn="1"/>
        </p:nvSpPr>
        <p:spPr>
          <a:xfrm>
            <a:off x="4552122" y="6289627"/>
            <a:ext cx="7962454"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MOVING ON FROM SCHOOL </a:t>
            </a:r>
            <a:r>
              <a:rPr lang="en-GB" sz="2400" b="0" i="0" dirty="0">
                <a:solidFill>
                  <a:schemeClr val="bg1">
                    <a:alpha val="39000"/>
                  </a:schemeClr>
                </a:solidFill>
                <a:latin typeface="Futura Medium" panose="020B0602020204020303" pitchFamily="34" charset="-79"/>
                <a:cs typeface="Futura Medium" panose="020B0602020204020303" pitchFamily="34" charset="-79"/>
              </a:rPr>
              <a:t>STUDENT FINANCE</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25830849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7" name="TextBox 6">
            <a:extLst>
              <a:ext uri="{FF2B5EF4-FFF2-40B4-BE49-F238E27FC236}">
                <a16:creationId xmlns:a16="http://schemas.microsoft.com/office/drawing/2014/main" id="{252253B2-4574-7746-8155-B43E07F5259E}"/>
              </a:ext>
            </a:extLst>
          </p:cNvPr>
          <p:cNvSpPr txBox="1"/>
          <p:nvPr userDrawn="1"/>
        </p:nvSpPr>
        <p:spPr>
          <a:xfrm>
            <a:off x="462454" y="409243"/>
            <a:ext cx="7690946" cy="984885"/>
          </a:xfrm>
          <a:prstGeom prst="rect">
            <a:avLst/>
          </a:prstGeom>
          <a:noFill/>
        </p:spPr>
        <p:txBody>
          <a:bodyPr wrap="square" rtlCol="0">
            <a:spAutoFit/>
          </a:bodyPr>
          <a:lstStyle/>
          <a:p>
            <a:r>
              <a:rPr lang="en-GB" sz="4000" b="1" dirty="0">
                <a:solidFill>
                  <a:srgbClr val="F9D500"/>
                </a:solidFill>
                <a:latin typeface="Futura" panose="020B0602020204020303" pitchFamily="34" charset="-79"/>
                <a:cs typeface="Futura" panose="020B0602020204020303" pitchFamily="34" charset="-79"/>
              </a:rPr>
              <a:t>EARNINGS</a:t>
            </a:r>
            <a:endParaRPr lang="en-GB" sz="4000" dirty="0">
              <a:solidFill>
                <a:srgbClr val="F9D500"/>
              </a:solidFill>
              <a:latin typeface="Futura Medium" panose="020B0602020204020303" pitchFamily="34" charset="-79"/>
              <a:cs typeface="Futura Medium" panose="020B0602020204020303" pitchFamily="34" charset="-79"/>
            </a:endParaRPr>
          </a:p>
          <a:p>
            <a:endParaRPr lang="en-US" dirty="0"/>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45E7D7FA-6C6C-644E-A7E1-0CA2145DA5EB}"/>
              </a:ext>
            </a:extLst>
          </p:cNvPr>
          <p:cNvSpPr txBox="1"/>
          <p:nvPr userDrawn="1"/>
        </p:nvSpPr>
        <p:spPr>
          <a:xfrm>
            <a:off x="6758609" y="6289627"/>
            <a:ext cx="5755968"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EARNINGS</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2" name="Rectangle 1">
            <a:extLst>
              <a:ext uri="{FF2B5EF4-FFF2-40B4-BE49-F238E27FC236}">
                <a16:creationId xmlns:a16="http://schemas.microsoft.com/office/drawing/2014/main" id="{8F23B886-0844-AF45-A76C-FEA21E7D65CE}"/>
              </a:ext>
            </a:extLst>
          </p:cNvPr>
          <p:cNvSpPr/>
          <p:nvPr userDrawn="1"/>
        </p:nvSpPr>
        <p:spPr>
          <a:xfrm>
            <a:off x="462454" y="1131624"/>
            <a:ext cx="5312181" cy="4247317"/>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Whether you go straight into work from school, follow an apprenticeship, or go to university, you’ll expect to earn some money for the job you end up doing.</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It may sound simple to work out exactly how much you will be paid for the work you do, but it’s not always as straightforward as you think.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There are a number of things which are taken off the amount you earn before you receive it – you don’t always get to take home everything you earn. These are called deductions. </a:t>
            </a:r>
          </a:p>
          <a:p>
            <a:br>
              <a:rPr lang="en-GB" dirty="0">
                <a:solidFill>
                  <a:srgbClr val="002F3B"/>
                </a:solidFill>
                <a:effectLst/>
                <a:latin typeface="Futura" panose="020B0602020204020303" pitchFamily="34" charset="-79"/>
                <a:cs typeface="Futura" panose="020B0602020204020303" pitchFamily="34" charset="-79"/>
              </a:rPr>
            </a:br>
            <a:endParaRPr lang="en-GB" dirty="0">
              <a:solidFill>
                <a:srgbClr val="002F3B"/>
              </a:solidFill>
              <a:effectLst/>
              <a:latin typeface="Futura" panose="020B0602020204020303" pitchFamily="34" charset="-79"/>
              <a:cs typeface="Futura" panose="020B0602020204020303" pitchFamily="34" charset="-79"/>
            </a:endParaRPr>
          </a:p>
        </p:txBody>
      </p:sp>
      <p:sp>
        <p:nvSpPr>
          <p:cNvPr id="8" name="Rectangle 7">
            <a:extLst>
              <a:ext uri="{FF2B5EF4-FFF2-40B4-BE49-F238E27FC236}">
                <a16:creationId xmlns:a16="http://schemas.microsoft.com/office/drawing/2014/main" id="{04E8D578-4A21-D146-9D9E-36CE9488EFC5}"/>
              </a:ext>
            </a:extLst>
          </p:cNvPr>
          <p:cNvSpPr/>
          <p:nvPr userDrawn="1"/>
        </p:nvSpPr>
        <p:spPr>
          <a:xfrm>
            <a:off x="6113936" y="409243"/>
            <a:ext cx="5615610" cy="5355312"/>
          </a:xfrm>
          <a:prstGeom prst="rect">
            <a:avLst/>
          </a:prstGeom>
        </p:spPr>
        <p:txBody>
          <a:bodyPr wrap="square">
            <a:spAutoFit/>
          </a:bodyPr>
          <a:lstStyle/>
          <a:p>
            <a:r>
              <a:rPr lang="en-GB" dirty="0">
                <a:solidFill>
                  <a:srgbClr val="00303C"/>
                </a:solidFill>
                <a:effectLst/>
                <a:latin typeface="Futura Medium" panose="020B0602020204020303" pitchFamily="34" charset="-79"/>
                <a:cs typeface="Futura Medium" panose="020B0602020204020303" pitchFamily="34" charset="-79"/>
              </a:rPr>
              <a:t>The main deductions you will come across will be:</a:t>
            </a:r>
          </a:p>
          <a:p>
            <a:endParaRPr lang="en-GB" dirty="0">
              <a:solidFill>
                <a:srgbClr val="00303C"/>
              </a:solidFill>
              <a:effectLst/>
              <a:latin typeface="Futura Medium" panose="020B0602020204020303" pitchFamily="34" charset="-79"/>
              <a:cs typeface="Futura Medium" panose="020B0602020204020303" pitchFamily="34" charset="-79"/>
            </a:endParaRPr>
          </a:p>
          <a:p>
            <a:r>
              <a:rPr lang="en-GB" sz="1800" b="1" i="0" kern="1200" dirty="0">
                <a:solidFill>
                  <a:srgbClr val="00303C"/>
                </a:solidFill>
                <a:effectLst/>
                <a:latin typeface="Futura" panose="020B0602020204020303" pitchFamily="34" charset="-79"/>
                <a:ea typeface="+mn-ea"/>
                <a:cs typeface="Futura" panose="020B0602020204020303" pitchFamily="34" charset="-79"/>
              </a:rPr>
              <a:t>Income Tax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tax based on your earnings.</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i="0" kern="1200" dirty="0">
                <a:solidFill>
                  <a:srgbClr val="00303C"/>
                </a:solidFill>
                <a:effectLst/>
                <a:latin typeface="Futura" panose="020B0602020204020303" pitchFamily="34" charset="-79"/>
                <a:ea typeface="+mn-ea"/>
                <a:cs typeface="Futura" panose="020B0602020204020303" pitchFamily="34" charset="-79"/>
              </a:rPr>
              <a:t>National Insurance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tax on earnings to help pay for state benefits such as state pension and sick pay.</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i="0" kern="1200" dirty="0">
                <a:solidFill>
                  <a:srgbClr val="00303C"/>
                </a:solidFill>
                <a:effectLst/>
                <a:latin typeface="Futura" panose="020B0602020204020303" pitchFamily="34" charset="-79"/>
                <a:ea typeface="+mn-ea"/>
                <a:cs typeface="Futura" panose="020B0602020204020303" pitchFamily="34" charset="-79"/>
              </a:rPr>
              <a:t>Pension contribution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often paid by both the employer and employee to build up a pension pot for when you retire.</a:t>
            </a:r>
          </a:p>
          <a:p>
            <a:endParaRPr lang="en-GB" sz="1800" b="1" i="0" kern="1200" dirty="0">
              <a:solidFill>
                <a:srgbClr val="00303C"/>
              </a:solidFill>
              <a:effectLst/>
              <a:latin typeface="Futura" panose="020B0602020204020303" pitchFamily="34" charset="-79"/>
              <a:ea typeface="+mn-ea"/>
              <a:cs typeface="Futura" panose="020B0602020204020303" pitchFamily="34" charset="-79"/>
            </a:endParaRPr>
          </a:p>
          <a:p>
            <a:r>
              <a:rPr lang="en-GB" sz="1800" b="1" i="0" kern="1200" dirty="0">
                <a:solidFill>
                  <a:srgbClr val="00303C"/>
                </a:solidFill>
                <a:effectLst/>
                <a:latin typeface="Futura" panose="020B0602020204020303" pitchFamily="34" charset="-79"/>
                <a:ea typeface="+mn-ea"/>
                <a:cs typeface="Futura" panose="020B0602020204020303" pitchFamily="34" charset="-79"/>
              </a:rPr>
              <a:t>Student loan repayment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paying back the money you borrowed (plus interest), but only if you earn over the threshold.</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When you receive your pay from your job, you’ll most probably also receive a payslip. This contains information about you and your earnings. Your payslip will also show all of your deductions. </a:t>
            </a:r>
          </a:p>
        </p:txBody>
      </p:sp>
    </p:spTree>
    <p:extLst>
      <p:ext uri="{BB962C8B-B14F-4D97-AF65-F5344CB8AC3E}">
        <p14:creationId xmlns:p14="http://schemas.microsoft.com/office/powerpoint/2010/main" val="23796895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02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C3C989D-C488-0340-AF9E-418BF77A1C82}"/>
              </a:ext>
            </a:extLst>
          </p:cNvPr>
          <p:cNvPicPr>
            <a:picLocks noChangeAspect="1"/>
          </p:cNvPicPr>
          <p:nvPr userDrawn="1"/>
        </p:nvPicPr>
        <p:blipFill rotWithShape="1">
          <a:blip r:embed="rId2"/>
          <a:srcRect l="3823" r="37127"/>
          <a:stretch/>
        </p:blipFill>
        <p:spPr>
          <a:xfrm>
            <a:off x="5487788" y="-19532"/>
            <a:ext cx="6722679" cy="6356285"/>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9" name="Rounded Rectangle 8">
            <a:extLst>
              <a:ext uri="{FF2B5EF4-FFF2-40B4-BE49-F238E27FC236}">
                <a16:creationId xmlns:a16="http://schemas.microsoft.com/office/drawing/2014/main" id="{60CFF61D-42FF-4B41-B314-990234BCC9B9}"/>
              </a:ext>
            </a:extLst>
          </p:cNvPr>
          <p:cNvSpPr/>
          <p:nvPr userDrawn="1"/>
        </p:nvSpPr>
        <p:spPr>
          <a:xfrm>
            <a:off x="425727" y="353857"/>
            <a:ext cx="4686300" cy="5509710"/>
          </a:xfrm>
          <a:prstGeom prst="roundRect">
            <a:avLst>
              <a:gd name="adj" fmla="val 10534"/>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31D05D6-E8C6-5141-AA4C-66F966963F5F}"/>
              </a:ext>
            </a:extLst>
          </p:cNvPr>
          <p:cNvSpPr/>
          <p:nvPr userDrawn="1"/>
        </p:nvSpPr>
        <p:spPr>
          <a:xfrm>
            <a:off x="1397323" y="683468"/>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cxnSp>
        <p:nvCxnSpPr>
          <p:cNvPr id="12" name="Straight Connector 11">
            <a:extLst>
              <a:ext uri="{FF2B5EF4-FFF2-40B4-BE49-F238E27FC236}">
                <a16:creationId xmlns:a16="http://schemas.microsoft.com/office/drawing/2014/main" id="{17561920-6C2E-2F4F-96D9-EAACB0D51416}"/>
              </a:ext>
            </a:extLst>
          </p:cNvPr>
          <p:cNvCxnSpPr/>
          <p:nvPr userDrawn="1"/>
        </p:nvCxnSpPr>
        <p:spPr>
          <a:xfrm>
            <a:off x="879613" y="1301807"/>
            <a:ext cx="3636579" cy="0"/>
          </a:xfrm>
          <a:prstGeom prst="line">
            <a:avLst/>
          </a:prstGeom>
          <a:ln>
            <a:solidFill>
              <a:srgbClr val="F9D500"/>
            </a:solidFill>
          </a:ln>
        </p:spPr>
        <p:style>
          <a:lnRef idx="3">
            <a:schemeClr val="accent6"/>
          </a:lnRef>
          <a:fillRef idx="0">
            <a:schemeClr val="accent6"/>
          </a:fillRef>
          <a:effectRef idx="2">
            <a:schemeClr val="accent6"/>
          </a:effectRef>
          <a:fontRef idx="minor">
            <a:schemeClr val="tx1"/>
          </a:fontRef>
        </p:style>
      </p:cxnSp>
      <p:sp>
        <p:nvSpPr>
          <p:cNvPr id="14" name="Rectangle 13">
            <a:extLst>
              <a:ext uri="{FF2B5EF4-FFF2-40B4-BE49-F238E27FC236}">
                <a16:creationId xmlns:a16="http://schemas.microsoft.com/office/drawing/2014/main" id="{0A224269-8445-AC4A-80E9-6C45EEAF4376}"/>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E8271256-E12D-1340-A964-604CCA048FBD}"/>
              </a:ext>
            </a:extLst>
          </p:cNvPr>
          <p:cNvPicPr>
            <a:picLocks noChangeAspect="1"/>
          </p:cNvPicPr>
          <p:nvPr userDrawn="1"/>
        </p:nvPicPr>
        <p:blipFill>
          <a:blip r:embed="rId3"/>
          <a:stretch>
            <a:fillRect/>
          </a:stretch>
        </p:blipFill>
        <p:spPr>
          <a:xfrm>
            <a:off x="807066" y="608228"/>
            <a:ext cx="620573" cy="615762"/>
          </a:xfrm>
          <a:prstGeom prst="rect">
            <a:avLst/>
          </a:prstGeom>
        </p:spPr>
      </p:pic>
      <p:sp>
        <p:nvSpPr>
          <p:cNvPr id="13" name="TextBox 12">
            <a:extLst>
              <a:ext uri="{FF2B5EF4-FFF2-40B4-BE49-F238E27FC236}">
                <a16:creationId xmlns:a16="http://schemas.microsoft.com/office/drawing/2014/main" id="{1CC4A79F-60A6-1D45-A4DB-ECB37F280887}"/>
              </a:ext>
            </a:extLst>
          </p:cNvPr>
          <p:cNvSpPr txBox="1"/>
          <p:nvPr userDrawn="1"/>
        </p:nvSpPr>
        <p:spPr>
          <a:xfrm>
            <a:off x="6758609" y="6289627"/>
            <a:ext cx="5755968"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EARNINGS</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3" name="Rectangle 2">
            <a:extLst>
              <a:ext uri="{FF2B5EF4-FFF2-40B4-BE49-F238E27FC236}">
                <a16:creationId xmlns:a16="http://schemas.microsoft.com/office/drawing/2014/main" id="{287489F5-A51D-C146-B12D-517D206B4A49}"/>
              </a:ext>
            </a:extLst>
          </p:cNvPr>
          <p:cNvSpPr/>
          <p:nvPr userDrawn="1"/>
        </p:nvSpPr>
        <p:spPr>
          <a:xfrm>
            <a:off x="807066" y="1478361"/>
            <a:ext cx="4304960" cy="1477328"/>
          </a:xfrm>
          <a:prstGeom prst="rect">
            <a:avLst/>
          </a:prstGeom>
        </p:spPr>
        <p:txBody>
          <a:bodyPr wrap="square">
            <a:spAutoFit/>
          </a:bodyPr>
          <a:lstStyle/>
          <a:p>
            <a:r>
              <a:rPr lang="en-GB" sz="1800" b="1" kern="1200" dirty="0">
                <a:solidFill>
                  <a:schemeClr val="bg1"/>
                </a:solidFill>
                <a:effectLst/>
                <a:latin typeface="FUTURA MEDIUM" panose="020B0602020204020303" pitchFamily="34" charset="-79"/>
                <a:ea typeface="+mn-ea"/>
                <a:cs typeface="FUTURA MEDIUM" panose="020B0602020204020303" pitchFamily="34" charset="-79"/>
              </a:rPr>
              <a:t>According to official UK government data, £196 billion was collected from Income Tax payments in 2019-20, an increase of £5 billion from the year before.</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p:txBody>
      </p:sp>
    </p:spTree>
    <p:extLst>
      <p:ext uri="{BB962C8B-B14F-4D97-AF65-F5344CB8AC3E}">
        <p14:creationId xmlns:p14="http://schemas.microsoft.com/office/powerpoint/2010/main" val="26773592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3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0A224269-8445-AC4A-80E9-6C45EEAF4376}"/>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CC4A79F-60A6-1D45-A4DB-ECB37F280887}"/>
              </a:ext>
            </a:extLst>
          </p:cNvPr>
          <p:cNvSpPr txBox="1"/>
          <p:nvPr userDrawn="1"/>
        </p:nvSpPr>
        <p:spPr>
          <a:xfrm>
            <a:off x="7146235" y="6289627"/>
            <a:ext cx="5368342"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PAYSLIPS</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2" name="Rectangle 1">
            <a:extLst>
              <a:ext uri="{FF2B5EF4-FFF2-40B4-BE49-F238E27FC236}">
                <a16:creationId xmlns:a16="http://schemas.microsoft.com/office/drawing/2014/main" id="{7E637CC9-B878-1747-AD31-6D1F8D99D375}"/>
              </a:ext>
            </a:extLst>
          </p:cNvPr>
          <p:cNvSpPr/>
          <p:nvPr userDrawn="1"/>
        </p:nvSpPr>
        <p:spPr>
          <a:xfrm>
            <a:off x="1209260" y="379663"/>
            <a:ext cx="11797748" cy="369332"/>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Look at the payslip for Sam Green who is a senior stylist in a national chain of hairdressers.</a:t>
            </a:r>
          </a:p>
        </p:txBody>
      </p:sp>
      <p:pic>
        <p:nvPicPr>
          <p:cNvPr id="3" name="Picture 2">
            <a:extLst>
              <a:ext uri="{FF2B5EF4-FFF2-40B4-BE49-F238E27FC236}">
                <a16:creationId xmlns:a16="http://schemas.microsoft.com/office/drawing/2014/main" id="{BFFC9C4E-B0FC-224B-9CF2-67E513C91404}"/>
              </a:ext>
            </a:extLst>
          </p:cNvPr>
          <p:cNvPicPr>
            <a:picLocks noChangeAspect="1"/>
          </p:cNvPicPr>
          <p:nvPr userDrawn="1"/>
        </p:nvPicPr>
        <p:blipFill>
          <a:blip r:embed="rId2"/>
          <a:stretch>
            <a:fillRect/>
          </a:stretch>
        </p:blipFill>
        <p:spPr>
          <a:xfrm>
            <a:off x="1042334" y="827008"/>
            <a:ext cx="10145813" cy="5054708"/>
          </a:xfrm>
          <a:prstGeom prst="rect">
            <a:avLst/>
          </a:prstGeom>
        </p:spPr>
      </p:pic>
    </p:spTree>
    <p:extLst>
      <p:ext uri="{BB962C8B-B14F-4D97-AF65-F5344CB8AC3E}">
        <p14:creationId xmlns:p14="http://schemas.microsoft.com/office/powerpoint/2010/main" val="21556070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4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49AE63-B72B-0442-A339-C71701D88D13}"/>
              </a:ext>
            </a:extLst>
          </p:cNvPr>
          <p:cNvPicPr>
            <a:picLocks noChangeAspect="1"/>
          </p:cNvPicPr>
          <p:nvPr userDrawn="1"/>
        </p:nvPicPr>
        <p:blipFill rotWithShape="1">
          <a:blip r:embed="rId2"/>
          <a:srcRect l="28744" r="7952"/>
          <a:stretch/>
        </p:blipFill>
        <p:spPr>
          <a:xfrm>
            <a:off x="6137412" y="0"/>
            <a:ext cx="6086063" cy="6400800"/>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0A224269-8445-AC4A-80E9-6C45EEAF4376}"/>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CC4A79F-60A6-1D45-A4DB-ECB37F280887}"/>
              </a:ext>
            </a:extLst>
          </p:cNvPr>
          <p:cNvSpPr txBox="1"/>
          <p:nvPr userDrawn="1"/>
        </p:nvSpPr>
        <p:spPr>
          <a:xfrm>
            <a:off x="7146235" y="6289627"/>
            <a:ext cx="5368342"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PAYSLIPS</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9" name="Rounded Rectangle 8">
            <a:extLst>
              <a:ext uri="{FF2B5EF4-FFF2-40B4-BE49-F238E27FC236}">
                <a16:creationId xmlns:a16="http://schemas.microsoft.com/office/drawing/2014/main" id="{A2A1E740-E90A-C742-BFAD-3EE7DB0037FE}"/>
              </a:ext>
            </a:extLst>
          </p:cNvPr>
          <p:cNvSpPr/>
          <p:nvPr userDrawn="1"/>
        </p:nvSpPr>
        <p:spPr>
          <a:xfrm>
            <a:off x="425725" y="427878"/>
            <a:ext cx="5257800" cy="5376574"/>
          </a:xfrm>
          <a:prstGeom prst="roundRect">
            <a:avLst>
              <a:gd name="adj" fmla="val 7131"/>
            </a:avLst>
          </a:prstGeom>
          <a:solidFill>
            <a:srgbClr val="F9D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8AF0DE5-65DD-7240-A35A-E2E6A90E0575}"/>
              </a:ext>
            </a:extLst>
          </p:cNvPr>
          <p:cNvSpPr/>
          <p:nvPr userDrawn="1"/>
        </p:nvSpPr>
        <p:spPr>
          <a:xfrm>
            <a:off x="1397322" y="648159"/>
            <a:ext cx="4030718" cy="954107"/>
          </a:xfrm>
          <a:prstGeom prst="rect">
            <a:avLst/>
          </a:prstGeom>
        </p:spPr>
        <p:txBody>
          <a:bodyPr wrap="square">
            <a:spAutoFit/>
          </a:bodyPr>
          <a:lstStyle/>
          <a:p>
            <a:r>
              <a:rPr lang="en-GB" sz="2800" dirty="0">
                <a:solidFill>
                  <a:srgbClr val="00303C"/>
                </a:solidFill>
                <a:effectLst/>
                <a:latin typeface="Futura Medium" panose="020B0602020204020303" pitchFamily="34" charset="-79"/>
                <a:cs typeface="Futura Medium" panose="020B0602020204020303" pitchFamily="34" charset="-79"/>
              </a:rPr>
              <a:t>DISCUSSION</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cxnSp>
        <p:nvCxnSpPr>
          <p:cNvPr id="11" name="Straight Connector 10">
            <a:extLst>
              <a:ext uri="{FF2B5EF4-FFF2-40B4-BE49-F238E27FC236}">
                <a16:creationId xmlns:a16="http://schemas.microsoft.com/office/drawing/2014/main" id="{5D819F8C-7C9C-E34D-ABE9-30322CE56560}"/>
              </a:ext>
            </a:extLst>
          </p:cNvPr>
          <p:cNvCxnSpPr/>
          <p:nvPr userDrawn="1"/>
        </p:nvCxnSpPr>
        <p:spPr>
          <a:xfrm>
            <a:off x="879612" y="1266498"/>
            <a:ext cx="3636579" cy="0"/>
          </a:xfrm>
          <a:prstGeom prst="line">
            <a:avLst/>
          </a:prstGeom>
          <a:ln>
            <a:solidFill>
              <a:srgbClr val="188785"/>
            </a:solidFill>
          </a:ln>
        </p:spPr>
        <p:style>
          <a:lnRef idx="3">
            <a:schemeClr val="accent6"/>
          </a:lnRef>
          <a:fillRef idx="0">
            <a:schemeClr val="accent6"/>
          </a:fillRef>
          <a:effectRef idx="2">
            <a:schemeClr val="accent6"/>
          </a:effectRef>
          <a:fontRef idx="minor">
            <a:schemeClr val="tx1"/>
          </a:fontRef>
        </p:style>
      </p:cxnSp>
      <p:pic>
        <p:nvPicPr>
          <p:cNvPr id="12" name="Picture 11">
            <a:extLst>
              <a:ext uri="{FF2B5EF4-FFF2-40B4-BE49-F238E27FC236}">
                <a16:creationId xmlns:a16="http://schemas.microsoft.com/office/drawing/2014/main" id="{E2883613-1267-024A-8FDE-5E023067F0BD}"/>
              </a:ext>
            </a:extLst>
          </p:cNvPr>
          <p:cNvPicPr>
            <a:picLocks noChangeAspect="1"/>
          </p:cNvPicPr>
          <p:nvPr userDrawn="1"/>
        </p:nvPicPr>
        <p:blipFill>
          <a:blip r:embed="rId3"/>
          <a:stretch>
            <a:fillRect/>
          </a:stretch>
        </p:blipFill>
        <p:spPr>
          <a:xfrm>
            <a:off x="836669" y="572919"/>
            <a:ext cx="622045" cy="615762"/>
          </a:xfrm>
          <a:prstGeom prst="rect">
            <a:avLst/>
          </a:prstGeom>
        </p:spPr>
      </p:pic>
      <p:sp>
        <p:nvSpPr>
          <p:cNvPr id="15" name="Rectangle 14">
            <a:extLst>
              <a:ext uri="{FF2B5EF4-FFF2-40B4-BE49-F238E27FC236}">
                <a16:creationId xmlns:a16="http://schemas.microsoft.com/office/drawing/2014/main" id="{5B0DAFBF-A2F8-9C4C-A7EE-AB3AB0ADF594}"/>
              </a:ext>
            </a:extLst>
          </p:cNvPr>
          <p:cNvSpPr/>
          <p:nvPr userDrawn="1"/>
        </p:nvSpPr>
        <p:spPr>
          <a:xfrm>
            <a:off x="762000" y="1379086"/>
            <a:ext cx="4595191" cy="3970318"/>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Before reading more about payslips, what do you know already?</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What is the tax called that you can see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on the payslip in deductions?</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What does NI stand for?</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Why is this Month 3?</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What is the significance of the numbers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in the tax code?</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What is Sam’s take-home pay?</a:t>
            </a:r>
          </a:p>
        </p:txBody>
      </p:sp>
    </p:spTree>
    <p:extLst>
      <p:ext uri="{BB962C8B-B14F-4D97-AF65-F5344CB8AC3E}">
        <p14:creationId xmlns:p14="http://schemas.microsoft.com/office/powerpoint/2010/main" val="28586332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2B87383-2865-2444-A5F6-D58ADBB23211}"/>
              </a:ext>
            </a:extLst>
          </p:cNvPr>
          <p:cNvSpPr txBox="1"/>
          <p:nvPr userDrawn="1"/>
        </p:nvSpPr>
        <p:spPr>
          <a:xfrm>
            <a:off x="1121641" y="471570"/>
            <a:ext cx="9533107" cy="461665"/>
          </a:xfrm>
          <a:prstGeom prst="rect">
            <a:avLst/>
          </a:prstGeom>
          <a:noFill/>
        </p:spPr>
        <p:txBody>
          <a:bodyPr wrap="square" rtlCol="0">
            <a:spAutoFit/>
          </a:bodyPr>
          <a:lstStyle/>
          <a:p>
            <a:r>
              <a:rPr lang="en-US" sz="2400" dirty="0">
                <a:solidFill>
                  <a:srgbClr val="188785"/>
                </a:solidFill>
                <a:latin typeface="Futura Medium" panose="020B0602020204020303" pitchFamily="34" charset="-79"/>
                <a:cs typeface="Futura Medium" panose="020B0602020204020303" pitchFamily="34" charset="-79"/>
              </a:rPr>
              <a:t>PAYSLIPS EXPLAINED</a:t>
            </a:r>
          </a:p>
        </p:txBody>
      </p:sp>
      <p:cxnSp>
        <p:nvCxnSpPr>
          <p:cNvPr id="15" name="Straight Connector 14">
            <a:extLst>
              <a:ext uri="{FF2B5EF4-FFF2-40B4-BE49-F238E27FC236}">
                <a16:creationId xmlns:a16="http://schemas.microsoft.com/office/drawing/2014/main" id="{1EC67118-D5EE-324D-BBF4-AAD79F8CE596}"/>
              </a:ext>
            </a:extLst>
          </p:cNvPr>
          <p:cNvCxnSpPr>
            <a:cxnSpLocks/>
          </p:cNvCxnSpPr>
          <p:nvPr userDrawn="1"/>
        </p:nvCxnSpPr>
        <p:spPr>
          <a:xfrm>
            <a:off x="1215968" y="893690"/>
            <a:ext cx="3018102" cy="0"/>
          </a:xfrm>
          <a:prstGeom prst="line">
            <a:avLst/>
          </a:prstGeom>
          <a:ln>
            <a:solidFill>
              <a:srgbClr val="F9D500"/>
            </a:solidFill>
          </a:ln>
        </p:spPr>
        <p:style>
          <a:lnRef idx="3">
            <a:schemeClr val="accent5"/>
          </a:lnRef>
          <a:fillRef idx="0">
            <a:schemeClr val="accent5"/>
          </a:fillRef>
          <a:effectRef idx="2">
            <a:schemeClr val="accent5"/>
          </a:effectRef>
          <a:fontRef idx="minor">
            <a:schemeClr val="tx1"/>
          </a:fontRef>
        </p:style>
      </p:cxnSp>
      <p:pic>
        <p:nvPicPr>
          <p:cNvPr id="9" name="Picture 8">
            <a:extLst>
              <a:ext uri="{FF2B5EF4-FFF2-40B4-BE49-F238E27FC236}">
                <a16:creationId xmlns:a16="http://schemas.microsoft.com/office/drawing/2014/main" id="{D6144EB4-4B3E-BD42-A217-1A7AFF659990}"/>
              </a:ext>
            </a:extLst>
          </p:cNvPr>
          <p:cNvPicPr>
            <a:picLocks noChangeAspect="1"/>
          </p:cNvPicPr>
          <p:nvPr userDrawn="1"/>
        </p:nvPicPr>
        <p:blipFill>
          <a:blip r:embed="rId2"/>
          <a:stretch>
            <a:fillRect/>
          </a:stretch>
        </p:blipFill>
        <p:spPr>
          <a:xfrm>
            <a:off x="531567" y="420801"/>
            <a:ext cx="613265" cy="602958"/>
          </a:xfrm>
          <a:prstGeom prst="rect">
            <a:avLst/>
          </a:prstGeom>
        </p:spPr>
      </p:pic>
      <p:sp>
        <p:nvSpPr>
          <p:cNvPr id="14" name="TextBox 13">
            <a:extLst>
              <a:ext uri="{FF2B5EF4-FFF2-40B4-BE49-F238E27FC236}">
                <a16:creationId xmlns:a16="http://schemas.microsoft.com/office/drawing/2014/main" id="{8C765E07-FF17-6748-9195-550501D71E3D}"/>
              </a:ext>
            </a:extLst>
          </p:cNvPr>
          <p:cNvSpPr txBox="1"/>
          <p:nvPr userDrawn="1"/>
        </p:nvSpPr>
        <p:spPr>
          <a:xfrm>
            <a:off x="7146235" y="6289627"/>
            <a:ext cx="5368342"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PAYSLIPS</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16" name="TextBox 15">
            <a:extLst>
              <a:ext uri="{FF2B5EF4-FFF2-40B4-BE49-F238E27FC236}">
                <a16:creationId xmlns:a16="http://schemas.microsoft.com/office/drawing/2014/main" id="{C28C34A1-5675-B444-A60A-133EE9867DBC}"/>
              </a:ext>
            </a:extLst>
          </p:cNvPr>
          <p:cNvSpPr txBox="1"/>
          <p:nvPr userDrawn="1"/>
        </p:nvSpPr>
        <p:spPr>
          <a:xfrm>
            <a:off x="6306204" y="1315249"/>
            <a:ext cx="2380598" cy="461665"/>
          </a:xfrm>
          <a:prstGeom prst="rect">
            <a:avLst/>
          </a:prstGeom>
          <a:noFill/>
        </p:spPr>
        <p:txBody>
          <a:bodyPr wrap="square" rtlCol="0">
            <a:spAutoFit/>
          </a:bodyPr>
          <a:lstStyle/>
          <a:p>
            <a:r>
              <a:rPr lang="en-US" sz="2400" dirty="0">
                <a:solidFill>
                  <a:srgbClr val="188785"/>
                </a:solidFill>
                <a:latin typeface="Futura Medium" panose="020B0602020204020303" pitchFamily="34" charset="-79"/>
                <a:cs typeface="Futura Medium" panose="020B0602020204020303" pitchFamily="34" charset="-79"/>
              </a:rPr>
              <a:t>Income Tax</a:t>
            </a:r>
          </a:p>
        </p:txBody>
      </p:sp>
      <p:sp>
        <p:nvSpPr>
          <p:cNvPr id="17" name="TextBox 16">
            <a:extLst>
              <a:ext uri="{FF2B5EF4-FFF2-40B4-BE49-F238E27FC236}">
                <a16:creationId xmlns:a16="http://schemas.microsoft.com/office/drawing/2014/main" id="{D5123731-7187-3D4D-A947-E80B5C0C31C3}"/>
              </a:ext>
            </a:extLst>
          </p:cNvPr>
          <p:cNvSpPr txBox="1"/>
          <p:nvPr userDrawn="1"/>
        </p:nvSpPr>
        <p:spPr>
          <a:xfrm>
            <a:off x="531567" y="1315250"/>
            <a:ext cx="2380598" cy="461665"/>
          </a:xfrm>
          <a:prstGeom prst="rect">
            <a:avLst/>
          </a:prstGeom>
          <a:noFill/>
        </p:spPr>
        <p:txBody>
          <a:bodyPr wrap="square" rtlCol="0">
            <a:spAutoFit/>
          </a:bodyPr>
          <a:lstStyle/>
          <a:p>
            <a:r>
              <a:rPr lang="en-US" sz="2400" dirty="0">
                <a:solidFill>
                  <a:srgbClr val="188785"/>
                </a:solidFill>
                <a:latin typeface="Futura Medium" panose="020B0602020204020303" pitchFamily="34" charset="-79"/>
                <a:cs typeface="Futura Medium" panose="020B0602020204020303" pitchFamily="34" charset="-79"/>
              </a:rPr>
              <a:t>Deductions</a:t>
            </a:r>
          </a:p>
        </p:txBody>
      </p:sp>
      <p:sp>
        <p:nvSpPr>
          <p:cNvPr id="7" name="Rectangle 6">
            <a:extLst>
              <a:ext uri="{FF2B5EF4-FFF2-40B4-BE49-F238E27FC236}">
                <a16:creationId xmlns:a16="http://schemas.microsoft.com/office/drawing/2014/main" id="{13E1E732-0DBC-E54F-8BEC-3253E8EC74F1}"/>
              </a:ext>
            </a:extLst>
          </p:cNvPr>
          <p:cNvSpPr/>
          <p:nvPr userDrawn="1"/>
        </p:nvSpPr>
        <p:spPr>
          <a:xfrm>
            <a:off x="531567" y="1843638"/>
            <a:ext cx="5392155" cy="2862322"/>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On the payslip you can see that amounts for Income Tax, National Insurance contributions, and pension will be deducted from your gross pay. These are called compulsory deductions because you must pay them.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People who borrowed money to go to university and earn over the income threshold may also have student loan repayments taken off their gross pay.</a:t>
            </a:r>
          </a:p>
        </p:txBody>
      </p:sp>
      <p:sp>
        <p:nvSpPr>
          <p:cNvPr id="8" name="Rectangle 7">
            <a:extLst>
              <a:ext uri="{FF2B5EF4-FFF2-40B4-BE49-F238E27FC236}">
                <a16:creationId xmlns:a16="http://schemas.microsoft.com/office/drawing/2014/main" id="{B10D4743-5860-8740-AFCD-F9DA751E97D0}"/>
              </a:ext>
            </a:extLst>
          </p:cNvPr>
          <p:cNvSpPr/>
          <p:nvPr userDrawn="1"/>
        </p:nvSpPr>
        <p:spPr>
          <a:xfrm>
            <a:off x="6306204" y="1776915"/>
            <a:ext cx="5221356" cy="3693319"/>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The majority of taxpayers are allowed to earn some money before they start to pay Income Tax.</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This is your Personal Tax Allowance. It is set by the government each year. For example, in 2020/21 this is £12,500 per year for most people. The income that you earn above your personal tax allowance is called your taxable income.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Once your income goes above this allowance you will pay Income Tax.</a:t>
            </a:r>
          </a:p>
        </p:txBody>
      </p:sp>
    </p:spTree>
    <p:extLst>
      <p:ext uri="{BB962C8B-B14F-4D97-AF65-F5344CB8AC3E}">
        <p14:creationId xmlns:p14="http://schemas.microsoft.com/office/powerpoint/2010/main" val="9154116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C765E07-FF17-6748-9195-550501D71E3D}"/>
              </a:ext>
            </a:extLst>
          </p:cNvPr>
          <p:cNvSpPr txBox="1"/>
          <p:nvPr userDrawn="1"/>
        </p:nvSpPr>
        <p:spPr>
          <a:xfrm>
            <a:off x="7146235" y="6289627"/>
            <a:ext cx="5368342"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PAYSLIPS</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3" name="Rectangle 2">
            <a:extLst>
              <a:ext uri="{FF2B5EF4-FFF2-40B4-BE49-F238E27FC236}">
                <a16:creationId xmlns:a16="http://schemas.microsoft.com/office/drawing/2014/main" id="{B5F590BE-E620-C244-9561-65AD557A6C1D}"/>
              </a:ext>
            </a:extLst>
          </p:cNvPr>
          <p:cNvSpPr/>
          <p:nvPr userDrawn="1"/>
        </p:nvSpPr>
        <p:spPr>
          <a:xfrm>
            <a:off x="683038" y="3406893"/>
            <a:ext cx="11084891" cy="2031325"/>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This means that for those on the lowest income they pay no Income Tax at all, but the more you earn the higher the amount of Income Tax you pay (although the more you earn the more you take home too!).</a:t>
            </a:r>
          </a:p>
          <a:p>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Charging different rates of tax at different levels of income is known as tax banding. The bands are different in Scotland to the rest of the UK.</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You can find updated allowances and tax rates at </a:t>
            </a:r>
            <a:r>
              <a:rPr lang="en-GB" sz="1800" b="1" kern="1200" dirty="0" err="1">
                <a:solidFill>
                  <a:srgbClr val="00303C"/>
                </a:solidFill>
                <a:effectLst/>
                <a:latin typeface="FUTURA MEDIUM" panose="020B0602020204020303" pitchFamily="34" charset="-79"/>
                <a:ea typeface="+mn-ea"/>
                <a:cs typeface="FUTURA MEDIUM" panose="020B0602020204020303" pitchFamily="34" charset="-79"/>
                <a:hlinkClick r:id="rId2"/>
              </a:rPr>
              <a:t>www.gov.uk</a:t>
            </a:r>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p:txBody>
      </p:sp>
      <p:pic>
        <p:nvPicPr>
          <p:cNvPr id="7" name="Picture 6">
            <a:extLst>
              <a:ext uri="{FF2B5EF4-FFF2-40B4-BE49-F238E27FC236}">
                <a16:creationId xmlns:a16="http://schemas.microsoft.com/office/drawing/2014/main" id="{2333560E-9876-B94F-96BA-330D90297063}"/>
              </a:ext>
            </a:extLst>
          </p:cNvPr>
          <p:cNvPicPr>
            <a:picLocks noChangeAspect="1"/>
          </p:cNvPicPr>
          <p:nvPr userDrawn="1"/>
        </p:nvPicPr>
        <p:blipFill>
          <a:blip r:embed="rId3"/>
          <a:stretch>
            <a:fillRect/>
          </a:stretch>
        </p:blipFill>
        <p:spPr>
          <a:xfrm>
            <a:off x="838200" y="819254"/>
            <a:ext cx="10482470" cy="2032904"/>
          </a:xfrm>
          <a:prstGeom prst="rect">
            <a:avLst/>
          </a:prstGeom>
        </p:spPr>
      </p:pic>
    </p:spTree>
    <p:extLst>
      <p:ext uri="{BB962C8B-B14F-4D97-AF65-F5344CB8AC3E}">
        <p14:creationId xmlns:p14="http://schemas.microsoft.com/office/powerpoint/2010/main" val="26747465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C765E07-FF17-6748-9195-550501D71E3D}"/>
              </a:ext>
            </a:extLst>
          </p:cNvPr>
          <p:cNvSpPr txBox="1"/>
          <p:nvPr userDrawn="1"/>
        </p:nvSpPr>
        <p:spPr>
          <a:xfrm>
            <a:off x="7146235" y="6289627"/>
            <a:ext cx="5368342"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PAYSLIPS</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7" name="Rectangle 6">
            <a:extLst>
              <a:ext uri="{FF2B5EF4-FFF2-40B4-BE49-F238E27FC236}">
                <a16:creationId xmlns:a16="http://schemas.microsoft.com/office/drawing/2014/main" id="{B6A720AB-B5B2-CD4D-AAD7-F35476C7800B}"/>
              </a:ext>
            </a:extLst>
          </p:cNvPr>
          <p:cNvSpPr/>
          <p:nvPr userDrawn="1"/>
        </p:nvSpPr>
        <p:spPr>
          <a:xfrm>
            <a:off x="533400" y="395694"/>
            <a:ext cx="11244470" cy="2215991"/>
          </a:xfrm>
          <a:prstGeom prst="rect">
            <a:avLst/>
          </a:prstGeom>
        </p:spPr>
        <p:txBody>
          <a:bodyPr wrap="square">
            <a:spAutoFit/>
          </a:bodyPr>
          <a:lstStyle/>
          <a:p>
            <a:r>
              <a:rPr lang="en-GB" sz="2400" b="0" dirty="0">
                <a:solidFill>
                  <a:srgbClr val="188785"/>
                </a:solidFill>
                <a:effectLst/>
                <a:latin typeface="Futura Medium" panose="020B0602020204020303" pitchFamily="34" charset="-79"/>
                <a:cs typeface="Futura Medium" panose="020B0602020204020303" pitchFamily="34" charset="-79"/>
              </a:rPr>
              <a:t>Worked examples</a:t>
            </a:r>
          </a:p>
          <a:p>
            <a:endParaRPr lang="en-GB" sz="2400" dirty="0">
              <a:solidFill>
                <a:srgbClr val="188785"/>
              </a:solidFill>
              <a:effectLst/>
              <a:latin typeface="Futura Medium" panose="020B0602020204020303" pitchFamily="34" charset="-79"/>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We will assume the following 2020/21 figures:</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Starter rate – </a:t>
            </a:r>
            <a:r>
              <a:rPr lang="en-GB" sz="1800" b="1" i="0" kern="1200" dirty="0">
                <a:solidFill>
                  <a:srgbClr val="00303C"/>
                </a:solidFill>
                <a:effectLst/>
                <a:latin typeface="Futura" panose="020B0602020204020303" pitchFamily="34" charset="-79"/>
                <a:ea typeface="+mn-ea"/>
                <a:cs typeface="Futura" panose="020B0602020204020303" pitchFamily="34" charset="-79"/>
              </a:rPr>
              <a:t>19%</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on your first </a:t>
            </a:r>
            <a:r>
              <a:rPr lang="en-GB" sz="1800" b="1" i="0" kern="1200" dirty="0">
                <a:solidFill>
                  <a:srgbClr val="00303C"/>
                </a:solidFill>
                <a:effectLst/>
                <a:latin typeface="Futura" panose="020B0602020204020303" pitchFamily="34" charset="-79"/>
                <a:ea typeface="+mn-ea"/>
                <a:cs typeface="Futura" panose="020B0602020204020303" pitchFamily="34" charset="-79"/>
              </a:rPr>
              <a:t>£2,085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of taxable income (from £12,501 to £14,585)</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Basic rate – </a:t>
            </a:r>
            <a:r>
              <a:rPr lang="en-GB" sz="1800" b="1" i="0" kern="1200" dirty="0">
                <a:solidFill>
                  <a:srgbClr val="00303C"/>
                </a:solidFill>
                <a:effectLst/>
                <a:latin typeface="Futura" panose="020B0602020204020303" pitchFamily="34" charset="-79"/>
                <a:ea typeface="+mn-ea"/>
                <a:cs typeface="Futura" panose="020B0602020204020303" pitchFamily="34" charset="-79"/>
              </a:rPr>
              <a:t>20%</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on your next </a:t>
            </a:r>
            <a:r>
              <a:rPr lang="en-GB" sz="1800" b="1" i="0" kern="1200" dirty="0">
                <a:solidFill>
                  <a:srgbClr val="00303C"/>
                </a:solidFill>
                <a:effectLst/>
                <a:latin typeface="Futura" panose="020B0602020204020303" pitchFamily="34" charset="-79"/>
                <a:ea typeface="+mn-ea"/>
                <a:cs typeface="Futura" panose="020B0602020204020303" pitchFamily="34" charset="-79"/>
              </a:rPr>
              <a:t>£10,573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of taxable income (from £14,586 to £25,158)</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Intermediate rate – </a:t>
            </a:r>
            <a:r>
              <a:rPr lang="en-GB" sz="1800" b="1" i="0" kern="1200" dirty="0">
                <a:solidFill>
                  <a:srgbClr val="00303C"/>
                </a:solidFill>
                <a:effectLst/>
                <a:latin typeface="Futura" panose="020B0602020204020303" pitchFamily="34" charset="-79"/>
                <a:ea typeface="+mn-ea"/>
                <a:cs typeface="Futura" panose="020B0602020204020303" pitchFamily="34" charset="-79"/>
              </a:rPr>
              <a:t>21%</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on your next </a:t>
            </a:r>
            <a:r>
              <a:rPr lang="en-GB" sz="1800" b="1" i="0" kern="1200" dirty="0">
                <a:solidFill>
                  <a:srgbClr val="00303C"/>
                </a:solidFill>
                <a:effectLst/>
                <a:latin typeface="Futura" panose="020B0602020204020303" pitchFamily="34" charset="-79"/>
                <a:ea typeface="+mn-ea"/>
                <a:cs typeface="Futura" panose="020B0602020204020303" pitchFamily="34" charset="-79"/>
              </a:rPr>
              <a:t>£18,272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of taxable income (from £25,159 to £43,430)</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Higher rate – </a:t>
            </a:r>
            <a:r>
              <a:rPr lang="en-GB" sz="1800" b="1" i="0" kern="1200" dirty="0">
                <a:solidFill>
                  <a:srgbClr val="00303C"/>
                </a:solidFill>
                <a:effectLst/>
                <a:latin typeface="Futura" panose="020B0602020204020303" pitchFamily="34" charset="-79"/>
                <a:ea typeface="+mn-ea"/>
                <a:cs typeface="Futura" panose="020B0602020204020303" pitchFamily="34" charset="-79"/>
              </a:rPr>
              <a:t>41%</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on taxable income from </a:t>
            </a:r>
            <a:r>
              <a:rPr lang="en-GB" sz="1800" b="1" i="0" kern="1200" dirty="0">
                <a:solidFill>
                  <a:srgbClr val="00303C"/>
                </a:solidFill>
                <a:effectLst/>
                <a:latin typeface="Futura" panose="020B0602020204020303" pitchFamily="34" charset="-79"/>
                <a:ea typeface="+mn-ea"/>
                <a:cs typeface="Futura" panose="020B0602020204020303" pitchFamily="34" charset="-79"/>
              </a:rPr>
              <a:t>£43,431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to </a:t>
            </a:r>
            <a:r>
              <a:rPr lang="en-GB" sz="1800" b="1" i="0" kern="1200" dirty="0">
                <a:solidFill>
                  <a:srgbClr val="00303C"/>
                </a:solidFill>
                <a:effectLst/>
                <a:latin typeface="Futura" panose="020B0602020204020303" pitchFamily="34" charset="-79"/>
                <a:ea typeface="+mn-ea"/>
                <a:cs typeface="Futura" panose="020B0602020204020303" pitchFamily="34" charset="-79"/>
              </a:rPr>
              <a:t>£150,000</a:t>
            </a:r>
          </a:p>
        </p:txBody>
      </p:sp>
      <p:cxnSp>
        <p:nvCxnSpPr>
          <p:cNvPr id="9" name="Straight Connector 8">
            <a:extLst>
              <a:ext uri="{FF2B5EF4-FFF2-40B4-BE49-F238E27FC236}">
                <a16:creationId xmlns:a16="http://schemas.microsoft.com/office/drawing/2014/main" id="{E14C864F-2888-2245-AE44-FE4318856B8A}"/>
              </a:ext>
            </a:extLst>
          </p:cNvPr>
          <p:cNvCxnSpPr/>
          <p:nvPr userDrawn="1"/>
        </p:nvCxnSpPr>
        <p:spPr>
          <a:xfrm>
            <a:off x="636104" y="2912165"/>
            <a:ext cx="10962861" cy="0"/>
          </a:xfrm>
          <a:prstGeom prst="line">
            <a:avLst/>
          </a:prstGeom>
          <a:ln w="38100">
            <a:solidFill>
              <a:srgbClr val="F9D5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843A756-286D-0445-85F2-3F2E965F60CA}"/>
              </a:ext>
            </a:extLst>
          </p:cNvPr>
          <p:cNvCxnSpPr/>
          <p:nvPr userDrawn="1"/>
        </p:nvCxnSpPr>
        <p:spPr>
          <a:xfrm>
            <a:off x="636104" y="5539409"/>
            <a:ext cx="10962861" cy="0"/>
          </a:xfrm>
          <a:prstGeom prst="line">
            <a:avLst/>
          </a:prstGeom>
          <a:ln w="38100">
            <a:solidFill>
              <a:srgbClr val="F9D500"/>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F7DC79B-1D8F-8D42-ADB0-C224FB80689C}"/>
              </a:ext>
            </a:extLst>
          </p:cNvPr>
          <p:cNvSpPr/>
          <p:nvPr userDrawn="1"/>
        </p:nvSpPr>
        <p:spPr>
          <a:xfrm>
            <a:off x="636104" y="3000080"/>
            <a:ext cx="4740966" cy="1754326"/>
          </a:xfrm>
          <a:prstGeom prst="rect">
            <a:avLst/>
          </a:prstGeom>
        </p:spPr>
        <p:txBody>
          <a:bodyPr wrap="square">
            <a:spAutoFit/>
          </a:bodyPr>
          <a:lstStyle/>
          <a:p>
            <a:r>
              <a:rPr lang="en-GB" b="1" i="0" dirty="0">
                <a:solidFill>
                  <a:srgbClr val="00303C"/>
                </a:solidFill>
                <a:effectLst/>
                <a:latin typeface="Futura" panose="020B0602020204020303" pitchFamily="34" charset="-79"/>
                <a:cs typeface="Futura" panose="020B0602020204020303" pitchFamily="34" charset="-79"/>
              </a:rPr>
              <a:t>1</a:t>
            </a:r>
            <a:r>
              <a:rPr lang="en-GB" b="1" dirty="0">
                <a:solidFill>
                  <a:srgbClr val="00303C"/>
                </a:solidFill>
                <a:effectLst/>
                <a:latin typeface="FUTURA MEDIUM" panose="020B0602020204020303" pitchFamily="34" charset="-79"/>
                <a:cs typeface="FUTURA MEDIUM" panose="020B0602020204020303" pitchFamily="34" charset="-79"/>
              </a:rPr>
              <a:t>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 cleaner who earns £15,000 per year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    – how much Income Tax do they pay?</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The cleaner pays £479.15 Income Tax</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per year (nearly £40 per month). This is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3.19% of their income.</a:t>
            </a:r>
          </a:p>
        </p:txBody>
      </p:sp>
      <p:pic>
        <p:nvPicPr>
          <p:cNvPr id="2" name="Picture 1">
            <a:extLst>
              <a:ext uri="{FF2B5EF4-FFF2-40B4-BE49-F238E27FC236}">
                <a16:creationId xmlns:a16="http://schemas.microsoft.com/office/drawing/2014/main" id="{B2A9518A-0799-3847-9607-40AE52484A9D}"/>
              </a:ext>
            </a:extLst>
          </p:cNvPr>
          <p:cNvPicPr>
            <a:picLocks noChangeAspect="1"/>
          </p:cNvPicPr>
          <p:nvPr userDrawn="1"/>
        </p:nvPicPr>
        <p:blipFill>
          <a:blip r:embed="rId2"/>
          <a:stretch>
            <a:fillRect/>
          </a:stretch>
        </p:blipFill>
        <p:spPr>
          <a:xfrm>
            <a:off x="3438884" y="3285456"/>
            <a:ext cx="8117012" cy="1953472"/>
          </a:xfrm>
          <a:prstGeom prst="rect">
            <a:avLst/>
          </a:prstGeom>
        </p:spPr>
      </p:pic>
    </p:spTree>
    <p:extLst>
      <p:ext uri="{BB962C8B-B14F-4D97-AF65-F5344CB8AC3E}">
        <p14:creationId xmlns:p14="http://schemas.microsoft.com/office/powerpoint/2010/main" val="35967453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C765E07-FF17-6748-9195-550501D71E3D}"/>
              </a:ext>
            </a:extLst>
          </p:cNvPr>
          <p:cNvSpPr txBox="1"/>
          <p:nvPr userDrawn="1"/>
        </p:nvSpPr>
        <p:spPr>
          <a:xfrm>
            <a:off x="7146235" y="6289627"/>
            <a:ext cx="5368342"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PAYSLIPS</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cxnSp>
        <p:nvCxnSpPr>
          <p:cNvPr id="12" name="Straight Connector 11">
            <a:extLst>
              <a:ext uri="{FF2B5EF4-FFF2-40B4-BE49-F238E27FC236}">
                <a16:creationId xmlns:a16="http://schemas.microsoft.com/office/drawing/2014/main" id="{9843A756-286D-0445-85F2-3F2E965F60CA}"/>
              </a:ext>
            </a:extLst>
          </p:cNvPr>
          <p:cNvCxnSpPr/>
          <p:nvPr userDrawn="1"/>
        </p:nvCxnSpPr>
        <p:spPr>
          <a:xfrm>
            <a:off x="654326" y="4565377"/>
            <a:ext cx="10962861" cy="0"/>
          </a:xfrm>
          <a:prstGeom prst="line">
            <a:avLst/>
          </a:prstGeom>
          <a:ln w="38100">
            <a:solidFill>
              <a:srgbClr val="F9D500"/>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F7DC79B-1D8F-8D42-ADB0-C224FB80689C}"/>
              </a:ext>
            </a:extLst>
          </p:cNvPr>
          <p:cNvSpPr/>
          <p:nvPr userDrawn="1"/>
        </p:nvSpPr>
        <p:spPr>
          <a:xfrm>
            <a:off x="654326" y="1886901"/>
            <a:ext cx="5040796" cy="1754326"/>
          </a:xfrm>
          <a:prstGeom prst="rect">
            <a:avLst/>
          </a:prstGeom>
        </p:spPr>
        <p:txBody>
          <a:bodyPr wrap="square">
            <a:spAutoFit/>
          </a:bodyPr>
          <a:lstStyle/>
          <a:p>
            <a:r>
              <a:rPr lang="en-GB" sz="1800" b="1" i="0" kern="1200" dirty="0">
                <a:solidFill>
                  <a:srgbClr val="00303C"/>
                </a:solidFill>
                <a:effectLst/>
                <a:latin typeface="Futura" panose="020B0602020204020303" pitchFamily="34" charset="-79"/>
                <a:ea typeface="+mn-ea"/>
                <a:cs typeface="Futura" panose="020B0602020204020303" pitchFamily="34" charset="-79"/>
              </a:rPr>
              <a:t>2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 lorry driver who earns £30,000 per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   year – how much Income Tax do they pay?</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The lorry driver pays £3,527.57 in</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Income Tax per year (just over £290 per month). This is 11.76% of their income.</a:t>
            </a:r>
          </a:p>
        </p:txBody>
      </p:sp>
      <p:cxnSp>
        <p:nvCxnSpPr>
          <p:cNvPr id="16" name="Straight Connector 15">
            <a:extLst>
              <a:ext uri="{FF2B5EF4-FFF2-40B4-BE49-F238E27FC236}">
                <a16:creationId xmlns:a16="http://schemas.microsoft.com/office/drawing/2014/main" id="{531426E9-42F0-C944-9C81-3C1E49BE4F7F}"/>
              </a:ext>
            </a:extLst>
          </p:cNvPr>
          <p:cNvCxnSpPr/>
          <p:nvPr userDrawn="1"/>
        </p:nvCxnSpPr>
        <p:spPr>
          <a:xfrm>
            <a:off x="654326" y="1755917"/>
            <a:ext cx="10962861" cy="0"/>
          </a:xfrm>
          <a:prstGeom prst="line">
            <a:avLst/>
          </a:prstGeom>
          <a:ln w="38100">
            <a:solidFill>
              <a:srgbClr val="F9D500"/>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B8DD257D-F34E-BB4A-AFC8-A6D396FE43E7}"/>
              </a:ext>
            </a:extLst>
          </p:cNvPr>
          <p:cNvPicPr>
            <a:picLocks noChangeAspect="1"/>
          </p:cNvPicPr>
          <p:nvPr userDrawn="1"/>
        </p:nvPicPr>
        <p:blipFill>
          <a:blip r:embed="rId2"/>
          <a:stretch>
            <a:fillRect/>
          </a:stretch>
        </p:blipFill>
        <p:spPr>
          <a:xfrm>
            <a:off x="3842838" y="2018663"/>
            <a:ext cx="7764409" cy="2244509"/>
          </a:xfrm>
          <a:prstGeom prst="rect">
            <a:avLst/>
          </a:prstGeom>
        </p:spPr>
      </p:pic>
    </p:spTree>
    <p:extLst>
      <p:ext uri="{BB962C8B-B14F-4D97-AF65-F5344CB8AC3E}">
        <p14:creationId xmlns:p14="http://schemas.microsoft.com/office/powerpoint/2010/main" val="40884104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C765E07-FF17-6748-9195-550501D71E3D}"/>
              </a:ext>
            </a:extLst>
          </p:cNvPr>
          <p:cNvSpPr txBox="1"/>
          <p:nvPr userDrawn="1"/>
        </p:nvSpPr>
        <p:spPr>
          <a:xfrm>
            <a:off x="7146235" y="6289627"/>
            <a:ext cx="5368342"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PAYSLIPS</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cxnSp>
        <p:nvCxnSpPr>
          <p:cNvPr id="12" name="Straight Connector 11">
            <a:extLst>
              <a:ext uri="{FF2B5EF4-FFF2-40B4-BE49-F238E27FC236}">
                <a16:creationId xmlns:a16="http://schemas.microsoft.com/office/drawing/2014/main" id="{9843A756-286D-0445-85F2-3F2E965F60CA}"/>
              </a:ext>
            </a:extLst>
          </p:cNvPr>
          <p:cNvCxnSpPr/>
          <p:nvPr userDrawn="1"/>
        </p:nvCxnSpPr>
        <p:spPr>
          <a:xfrm>
            <a:off x="684143" y="1149236"/>
            <a:ext cx="10962861" cy="0"/>
          </a:xfrm>
          <a:prstGeom prst="line">
            <a:avLst/>
          </a:prstGeom>
          <a:ln w="38100">
            <a:solidFill>
              <a:srgbClr val="F9D500"/>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1D75DFD-20EB-524C-9987-61FF6B51D4FC}"/>
              </a:ext>
            </a:extLst>
          </p:cNvPr>
          <p:cNvSpPr/>
          <p:nvPr userDrawn="1"/>
        </p:nvSpPr>
        <p:spPr>
          <a:xfrm>
            <a:off x="614569" y="1293973"/>
            <a:ext cx="5199822" cy="1754326"/>
          </a:xfrm>
          <a:prstGeom prst="rect">
            <a:avLst/>
          </a:prstGeom>
        </p:spPr>
        <p:txBody>
          <a:bodyPr wrap="square">
            <a:spAutoFit/>
          </a:bodyPr>
          <a:lstStyle/>
          <a:p>
            <a:r>
              <a:rPr lang="en-GB" b="1" i="0" dirty="0">
                <a:solidFill>
                  <a:srgbClr val="00303C"/>
                </a:solidFill>
                <a:effectLst/>
                <a:latin typeface="Futura" panose="020B0602020204020303" pitchFamily="34" charset="-79"/>
                <a:cs typeface="Futura" panose="020B0602020204020303" pitchFamily="34" charset="-79"/>
              </a:rPr>
              <a:t>3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 software developer who earns £70,000 per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year – how much Income Tax do they pay?</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The software developer pays £17,241.57 in Income Tax per year (just over £1,435 per month). This is 24.63% of their income.</a:t>
            </a:r>
          </a:p>
        </p:txBody>
      </p:sp>
      <p:sp>
        <p:nvSpPr>
          <p:cNvPr id="3" name="Rectangle 2">
            <a:extLst>
              <a:ext uri="{FF2B5EF4-FFF2-40B4-BE49-F238E27FC236}">
                <a16:creationId xmlns:a16="http://schemas.microsoft.com/office/drawing/2014/main" id="{F394675D-2FD5-B84A-94EB-2C21AB6B734A}"/>
              </a:ext>
            </a:extLst>
          </p:cNvPr>
          <p:cNvSpPr/>
          <p:nvPr userDrawn="1"/>
        </p:nvSpPr>
        <p:spPr>
          <a:xfrm>
            <a:off x="614569" y="4132343"/>
            <a:ext cx="11103666" cy="923330"/>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In this last example, you can see that the person is paying some of their income at the higher tax rate. Notice that it is only some of their income and not all of it that is taxed at the higher rate of 41%, and they are still entitled to the personal tax allowance.</a:t>
            </a:r>
          </a:p>
        </p:txBody>
      </p:sp>
      <p:cxnSp>
        <p:nvCxnSpPr>
          <p:cNvPr id="13" name="Straight Connector 12">
            <a:extLst>
              <a:ext uri="{FF2B5EF4-FFF2-40B4-BE49-F238E27FC236}">
                <a16:creationId xmlns:a16="http://schemas.microsoft.com/office/drawing/2014/main" id="{6A4631CB-40EB-1345-897C-02A8343EEB73}"/>
              </a:ext>
            </a:extLst>
          </p:cNvPr>
          <p:cNvCxnSpPr/>
          <p:nvPr userDrawn="1"/>
        </p:nvCxnSpPr>
        <p:spPr>
          <a:xfrm>
            <a:off x="684143" y="5216744"/>
            <a:ext cx="10962861" cy="0"/>
          </a:xfrm>
          <a:prstGeom prst="line">
            <a:avLst/>
          </a:prstGeom>
          <a:ln w="38100">
            <a:solidFill>
              <a:srgbClr val="F9D500"/>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090F7F1A-D790-E845-A267-C0D03653B1E7}"/>
              </a:ext>
            </a:extLst>
          </p:cNvPr>
          <p:cNvPicPr>
            <a:picLocks noChangeAspect="1"/>
          </p:cNvPicPr>
          <p:nvPr userDrawn="1"/>
        </p:nvPicPr>
        <p:blipFill>
          <a:blip r:embed="rId2"/>
          <a:stretch>
            <a:fillRect/>
          </a:stretch>
        </p:blipFill>
        <p:spPr>
          <a:xfrm>
            <a:off x="4301513" y="1426183"/>
            <a:ext cx="7335551" cy="2472970"/>
          </a:xfrm>
          <a:prstGeom prst="rect">
            <a:avLst/>
          </a:prstGeom>
        </p:spPr>
      </p:pic>
    </p:spTree>
    <p:extLst>
      <p:ext uri="{BB962C8B-B14F-4D97-AF65-F5344CB8AC3E}">
        <p14:creationId xmlns:p14="http://schemas.microsoft.com/office/powerpoint/2010/main" val="7485433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7" name="TextBox 6">
            <a:extLst>
              <a:ext uri="{FF2B5EF4-FFF2-40B4-BE49-F238E27FC236}">
                <a16:creationId xmlns:a16="http://schemas.microsoft.com/office/drawing/2014/main" id="{252253B2-4574-7746-8155-B43E07F5259E}"/>
              </a:ext>
            </a:extLst>
          </p:cNvPr>
          <p:cNvSpPr txBox="1"/>
          <p:nvPr userDrawn="1"/>
        </p:nvSpPr>
        <p:spPr>
          <a:xfrm>
            <a:off x="462454" y="409243"/>
            <a:ext cx="7690946" cy="984885"/>
          </a:xfrm>
          <a:prstGeom prst="rect">
            <a:avLst/>
          </a:prstGeom>
          <a:noFill/>
        </p:spPr>
        <p:txBody>
          <a:bodyPr wrap="square" rtlCol="0">
            <a:spAutoFit/>
          </a:bodyPr>
          <a:lstStyle/>
          <a:p>
            <a:r>
              <a:rPr lang="en-GB" sz="4000" b="1" dirty="0">
                <a:solidFill>
                  <a:srgbClr val="F9D500"/>
                </a:solidFill>
                <a:latin typeface="Futura" panose="020B0602020204020303" pitchFamily="34" charset="-79"/>
                <a:cs typeface="Futura" panose="020B0602020204020303" pitchFamily="34" charset="-79"/>
              </a:rPr>
              <a:t>NEXT STEPS AFTER SCHOOL</a:t>
            </a:r>
            <a:endParaRPr lang="en-GB" sz="4000" dirty="0">
              <a:solidFill>
                <a:srgbClr val="F9D500"/>
              </a:solidFill>
              <a:latin typeface="Futura Medium" panose="020B0602020204020303" pitchFamily="34" charset="-79"/>
              <a:cs typeface="Futura Medium" panose="020B0602020204020303" pitchFamily="34" charset="-79"/>
            </a:endParaRPr>
          </a:p>
          <a:p>
            <a:endParaRPr lang="en-US" dirty="0"/>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552549D-5419-CC45-8DE6-B767ED5D4DBC}"/>
              </a:ext>
            </a:extLst>
          </p:cNvPr>
          <p:cNvSpPr/>
          <p:nvPr userDrawn="1"/>
        </p:nvSpPr>
        <p:spPr>
          <a:xfrm>
            <a:off x="533400" y="1137685"/>
            <a:ext cx="10820400" cy="369332"/>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When you leave school or college there are three main options available to you:</a:t>
            </a:r>
          </a:p>
        </p:txBody>
      </p:sp>
      <p:sp>
        <p:nvSpPr>
          <p:cNvPr id="13" name="TextBox 12">
            <a:extLst>
              <a:ext uri="{FF2B5EF4-FFF2-40B4-BE49-F238E27FC236}">
                <a16:creationId xmlns:a16="http://schemas.microsoft.com/office/drawing/2014/main" id="{F2B87383-2865-2444-A5F6-D58ADBB23211}"/>
              </a:ext>
            </a:extLst>
          </p:cNvPr>
          <p:cNvSpPr txBox="1"/>
          <p:nvPr userDrawn="1"/>
        </p:nvSpPr>
        <p:spPr>
          <a:xfrm>
            <a:off x="1119801" y="1644387"/>
            <a:ext cx="5165719" cy="461665"/>
          </a:xfrm>
          <a:prstGeom prst="rect">
            <a:avLst/>
          </a:prstGeom>
          <a:noFill/>
        </p:spPr>
        <p:txBody>
          <a:bodyPr wrap="square" rtlCol="0">
            <a:spAutoFit/>
          </a:bodyPr>
          <a:lstStyle/>
          <a:p>
            <a:r>
              <a:rPr lang="en-US" sz="2400" dirty="0">
                <a:solidFill>
                  <a:srgbClr val="188785"/>
                </a:solidFill>
                <a:latin typeface="Futura Medium" panose="020B0602020204020303" pitchFamily="34" charset="-79"/>
                <a:cs typeface="Futura Medium" panose="020B0602020204020303" pitchFamily="34" charset="-79"/>
              </a:rPr>
              <a:t>1. START AN APPRENTICESHIP</a:t>
            </a:r>
          </a:p>
        </p:txBody>
      </p:sp>
      <p:cxnSp>
        <p:nvCxnSpPr>
          <p:cNvPr id="15" name="Straight Connector 14">
            <a:extLst>
              <a:ext uri="{FF2B5EF4-FFF2-40B4-BE49-F238E27FC236}">
                <a16:creationId xmlns:a16="http://schemas.microsoft.com/office/drawing/2014/main" id="{1EC67118-D5EE-324D-BBF4-AAD79F8CE596}"/>
              </a:ext>
            </a:extLst>
          </p:cNvPr>
          <p:cNvCxnSpPr>
            <a:cxnSpLocks/>
          </p:cNvCxnSpPr>
          <p:nvPr userDrawn="1"/>
        </p:nvCxnSpPr>
        <p:spPr>
          <a:xfrm>
            <a:off x="1214128" y="2066507"/>
            <a:ext cx="4401481" cy="0"/>
          </a:xfrm>
          <a:prstGeom prst="line">
            <a:avLst/>
          </a:prstGeom>
          <a:ln>
            <a:solidFill>
              <a:srgbClr val="F9D500"/>
            </a:solidFill>
          </a:ln>
        </p:spPr>
        <p:style>
          <a:lnRef idx="3">
            <a:schemeClr val="accent5"/>
          </a:lnRef>
          <a:fillRef idx="0">
            <a:schemeClr val="accent5"/>
          </a:fillRef>
          <a:effectRef idx="2">
            <a:schemeClr val="accent5"/>
          </a:effectRef>
          <a:fontRef idx="minor">
            <a:schemeClr val="tx1"/>
          </a:fontRef>
        </p:style>
      </p:cxnSp>
      <p:pic>
        <p:nvPicPr>
          <p:cNvPr id="9" name="Picture 8">
            <a:extLst>
              <a:ext uri="{FF2B5EF4-FFF2-40B4-BE49-F238E27FC236}">
                <a16:creationId xmlns:a16="http://schemas.microsoft.com/office/drawing/2014/main" id="{D6144EB4-4B3E-BD42-A217-1A7AFF659990}"/>
              </a:ext>
            </a:extLst>
          </p:cNvPr>
          <p:cNvPicPr>
            <a:picLocks noChangeAspect="1"/>
          </p:cNvPicPr>
          <p:nvPr userDrawn="1"/>
        </p:nvPicPr>
        <p:blipFill>
          <a:blip r:embed="rId2"/>
          <a:stretch>
            <a:fillRect/>
          </a:stretch>
        </p:blipFill>
        <p:spPr>
          <a:xfrm>
            <a:off x="529727" y="1593618"/>
            <a:ext cx="613265" cy="602958"/>
          </a:xfrm>
          <a:prstGeom prst="rect">
            <a:avLst/>
          </a:prstGeom>
        </p:spPr>
      </p:pic>
      <p:sp>
        <p:nvSpPr>
          <p:cNvPr id="12" name="Rectangle 11">
            <a:extLst>
              <a:ext uri="{FF2B5EF4-FFF2-40B4-BE49-F238E27FC236}">
                <a16:creationId xmlns:a16="http://schemas.microsoft.com/office/drawing/2014/main" id="{B1F2B8DB-ED3A-A44E-9C0B-BEB95F8E87D9}"/>
              </a:ext>
            </a:extLst>
          </p:cNvPr>
          <p:cNvSpPr/>
          <p:nvPr userDrawn="1"/>
        </p:nvSpPr>
        <p:spPr>
          <a:xfrm>
            <a:off x="529727" y="2283177"/>
            <a:ext cx="5566273" cy="3416320"/>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An apprenticeship combines practical training in a job with study. As an apprentice you will:</a:t>
            </a: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Work alongside experienced staff.</a:t>
            </a: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Gain job-specific skills.</a:t>
            </a: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Earn a wage and get holiday pay.</a:t>
            </a: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Get time for study related to your role (usually one day a week).</a:t>
            </a:r>
          </a:p>
          <a:p>
            <a:pPr marL="0" indent="0">
              <a:buFont typeface="Arial" panose="020B0604020202020204" pitchFamily="34" charset="0"/>
              <a:buNone/>
            </a:pPr>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Apprenticeships can take between 1 to 5 years to complete, depending on their level (there are intermediate, advanced, higher and degree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level apprenticeships). </a:t>
            </a:r>
          </a:p>
        </p:txBody>
      </p:sp>
      <p:sp>
        <p:nvSpPr>
          <p:cNvPr id="18" name="Rectangle 17">
            <a:extLst>
              <a:ext uri="{FF2B5EF4-FFF2-40B4-BE49-F238E27FC236}">
                <a16:creationId xmlns:a16="http://schemas.microsoft.com/office/drawing/2014/main" id="{4BD01C04-FC9D-F049-9DAA-7668AE9EDF33}"/>
              </a:ext>
            </a:extLst>
          </p:cNvPr>
          <p:cNvSpPr/>
          <p:nvPr userDrawn="1"/>
        </p:nvSpPr>
        <p:spPr>
          <a:xfrm>
            <a:off x="6285520" y="2283177"/>
            <a:ext cx="5440065" cy="2308324"/>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If you take an apprenticeship you will be paid for it. The minimum you’ll get will be the National Minimum Wage for apprentices (which from April 2021 is £4.30 per hour). However, some employers will pay more.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You’ll also be entitled to at least 20 days’ paid holiday per year, plus bank holidays.</a:t>
            </a:r>
          </a:p>
        </p:txBody>
      </p:sp>
      <p:sp>
        <p:nvSpPr>
          <p:cNvPr id="20" name="TextBox 19">
            <a:extLst>
              <a:ext uri="{FF2B5EF4-FFF2-40B4-BE49-F238E27FC236}">
                <a16:creationId xmlns:a16="http://schemas.microsoft.com/office/drawing/2014/main" id="{45E7D7FA-6C6C-644E-A7E1-0CA2145DA5EB}"/>
              </a:ext>
            </a:extLst>
          </p:cNvPr>
          <p:cNvSpPr txBox="1"/>
          <p:nvPr userDrawn="1"/>
        </p:nvSpPr>
        <p:spPr>
          <a:xfrm>
            <a:off x="3041374" y="6289627"/>
            <a:ext cx="9473203"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MOVING ON FROM SCHOOL </a:t>
            </a:r>
            <a:r>
              <a:rPr lang="en-GB" sz="2400" b="0" i="0" dirty="0">
                <a:solidFill>
                  <a:schemeClr val="bg1">
                    <a:alpha val="39000"/>
                  </a:schemeClr>
                </a:solidFill>
                <a:latin typeface="Futura Medium" panose="020B0602020204020303" pitchFamily="34" charset="-79"/>
                <a:cs typeface="Futura Medium" panose="020B0602020204020303" pitchFamily="34" charset="-79"/>
              </a:rPr>
              <a:t>NEXT STEPS: APPRENTICESHIP</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30430321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05_Title Slide">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2C0E140D-5E87-E440-A828-E53A6A4573DB}"/>
              </a:ext>
            </a:extLst>
          </p:cNvPr>
          <p:cNvPicPr>
            <a:picLocks noChangeAspect="1"/>
          </p:cNvPicPr>
          <p:nvPr userDrawn="1"/>
        </p:nvPicPr>
        <p:blipFill>
          <a:blip r:embed="rId2"/>
          <a:stretch>
            <a:fillRect/>
          </a:stretch>
        </p:blipFill>
        <p:spPr>
          <a:xfrm>
            <a:off x="2198233" y="136525"/>
            <a:ext cx="7293637" cy="5703788"/>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0A224269-8445-AC4A-80E9-6C45EEAF4376}"/>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B35532C-010D-6A46-9993-EF465ABFC237}"/>
              </a:ext>
            </a:extLst>
          </p:cNvPr>
          <p:cNvSpPr/>
          <p:nvPr userDrawn="1"/>
        </p:nvSpPr>
        <p:spPr>
          <a:xfrm>
            <a:off x="5977217" y="3244334"/>
            <a:ext cx="237566" cy="369332"/>
          </a:xfrm>
          <a:prstGeom prst="rect">
            <a:avLst/>
          </a:prstGeom>
        </p:spPr>
        <p:txBody>
          <a:bodyPr wrap="none">
            <a:spAutoFit/>
          </a:bodyPr>
          <a:lstStyle/>
          <a:p>
            <a:r>
              <a:rPr lang="en-US" dirty="0"/>
              <a:t> </a:t>
            </a:r>
          </a:p>
        </p:txBody>
      </p:sp>
      <p:sp>
        <p:nvSpPr>
          <p:cNvPr id="7" name="Rectangle 6">
            <a:extLst>
              <a:ext uri="{FF2B5EF4-FFF2-40B4-BE49-F238E27FC236}">
                <a16:creationId xmlns:a16="http://schemas.microsoft.com/office/drawing/2014/main" id="{433624F4-548B-4241-8731-501B2AAA1E22}"/>
              </a:ext>
            </a:extLst>
          </p:cNvPr>
          <p:cNvSpPr/>
          <p:nvPr userDrawn="1"/>
        </p:nvSpPr>
        <p:spPr>
          <a:xfrm>
            <a:off x="5977217" y="3244334"/>
            <a:ext cx="237566" cy="369332"/>
          </a:xfrm>
          <a:prstGeom prst="rect">
            <a:avLst/>
          </a:prstGeom>
        </p:spPr>
        <p:txBody>
          <a:bodyPr wrap="none">
            <a:spAutoFit/>
          </a:bodyPr>
          <a:lstStyle/>
          <a:p>
            <a:r>
              <a:rPr lang="en-US" dirty="0"/>
              <a:t> </a:t>
            </a:r>
          </a:p>
        </p:txBody>
      </p:sp>
      <p:sp>
        <p:nvSpPr>
          <p:cNvPr id="17" name="TextBox 16">
            <a:extLst>
              <a:ext uri="{FF2B5EF4-FFF2-40B4-BE49-F238E27FC236}">
                <a16:creationId xmlns:a16="http://schemas.microsoft.com/office/drawing/2014/main" id="{FCC3D666-F713-214C-957F-17CA0802AD05}"/>
              </a:ext>
            </a:extLst>
          </p:cNvPr>
          <p:cNvSpPr txBox="1"/>
          <p:nvPr userDrawn="1"/>
        </p:nvSpPr>
        <p:spPr>
          <a:xfrm>
            <a:off x="3120889" y="847759"/>
            <a:ext cx="4601818" cy="523220"/>
          </a:xfrm>
          <a:prstGeom prst="rect">
            <a:avLst/>
          </a:prstGeom>
          <a:noFill/>
        </p:spPr>
        <p:txBody>
          <a:bodyPr wrap="square" rtlCol="0">
            <a:spAutoFit/>
          </a:bodyPr>
          <a:lstStyle/>
          <a:p>
            <a:r>
              <a:rPr lang="en-US" sz="2800" dirty="0">
                <a:solidFill>
                  <a:srgbClr val="188785"/>
                </a:solidFill>
                <a:latin typeface="Futura Medium" panose="020B0602020204020303" pitchFamily="34" charset="-79"/>
                <a:cs typeface="Futura Medium" panose="020B0602020204020303" pitchFamily="34" charset="-79"/>
              </a:rPr>
              <a:t>QUESTIONS</a:t>
            </a:r>
          </a:p>
        </p:txBody>
      </p:sp>
      <p:cxnSp>
        <p:nvCxnSpPr>
          <p:cNvPr id="18" name="Straight Connector 17">
            <a:extLst>
              <a:ext uri="{FF2B5EF4-FFF2-40B4-BE49-F238E27FC236}">
                <a16:creationId xmlns:a16="http://schemas.microsoft.com/office/drawing/2014/main" id="{F151F126-AC61-CB4D-ADA6-26FED0BDC070}"/>
              </a:ext>
            </a:extLst>
          </p:cNvPr>
          <p:cNvCxnSpPr>
            <a:cxnSpLocks/>
          </p:cNvCxnSpPr>
          <p:nvPr userDrawn="1"/>
        </p:nvCxnSpPr>
        <p:spPr>
          <a:xfrm>
            <a:off x="3215215" y="1361319"/>
            <a:ext cx="2114812" cy="0"/>
          </a:xfrm>
          <a:prstGeom prst="line">
            <a:avLst/>
          </a:prstGeom>
          <a:ln>
            <a:solidFill>
              <a:srgbClr val="F9D500"/>
            </a:solidFill>
          </a:ln>
        </p:spPr>
        <p:style>
          <a:lnRef idx="3">
            <a:schemeClr val="accent5"/>
          </a:lnRef>
          <a:fillRef idx="0">
            <a:schemeClr val="accent5"/>
          </a:fillRef>
          <a:effectRef idx="2">
            <a:schemeClr val="accent5"/>
          </a:effectRef>
          <a:fontRef idx="minor">
            <a:schemeClr val="tx1"/>
          </a:fontRef>
        </p:style>
      </p:cxnSp>
      <p:pic>
        <p:nvPicPr>
          <p:cNvPr id="13" name="Picture 12">
            <a:extLst>
              <a:ext uri="{FF2B5EF4-FFF2-40B4-BE49-F238E27FC236}">
                <a16:creationId xmlns:a16="http://schemas.microsoft.com/office/drawing/2014/main" id="{9DB40DA6-DFE4-4E45-B3DA-B9A13EA55A73}"/>
              </a:ext>
            </a:extLst>
          </p:cNvPr>
          <p:cNvPicPr>
            <a:picLocks noChangeAspect="1"/>
          </p:cNvPicPr>
          <p:nvPr userDrawn="1"/>
        </p:nvPicPr>
        <p:blipFill>
          <a:blip r:embed="rId3"/>
          <a:stretch>
            <a:fillRect/>
          </a:stretch>
        </p:blipFill>
        <p:spPr>
          <a:xfrm>
            <a:off x="1766295" y="968087"/>
            <a:ext cx="1205506" cy="1193570"/>
          </a:xfrm>
          <a:prstGeom prst="rect">
            <a:avLst/>
          </a:prstGeom>
        </p:spPr>
      </p:pic>
      <p:sp>
        <p:nvSpPr>
          <p:cNvPr id="2" name="Rectangle 1">
            <a:extLst>
              <a:ext uri="{FF2B5EF4-FFF2-40B4-BE49-F238E27FC236}">
                <a16:creationId xmlns:a16="http://schemas.microsoft.com/office/drawing/2014/main" id="{445697FA-5077-6A4C-8B26-AAABE4FF5166}"/>
              </a:ext>
            </a:extLst>
          </p:cNvPr>
          <p:cNvSpPr/>
          <p:nvPr userDrawn="1"/>
        </p:nvSpPr>
        <p:spPr>
          <a:xfrm>
            <a:off x="3120889" y="1564872"/>
            <a:ext cx="5377068" cy="2585323"/>
          </a:xfrm>
          <a:prstGeom prst="rect">
            <a:avLst/>
          </a:prstGeom>
        </p:spPr>
        <p:txBody>
          <a:bodyPr wrap="square">
            <a:spAutoFit/>
          </a:bodyPr>
          <a:lstStyle/>
          <a:p>
            <a:r>
              <a:rPr lang="en-GB" b="1" dirty="0">
                <a:solidFill>
                  <a:srgbClr val="188785"/>
                </a:solidFill>
                <a:effectLst/>
                <a:latin typeface="FUTURA MEDIUM" panose="020B0602020204020303" pitchFamily="34" charset="-79"/>
                <a:cs typeface="FUTURA MEDIUM" panose="020B0602020204020303" pitchFamily="34" charset="-79"/>
              </a:rPr>
              <a:t>1. </a:t>
            </a:r>
            <a:r>
              <a:rPr lang="en-GB" dirty="0">
                <a:solidFill>
                  <a:srgbClr val="188785"/>
                </a:solidFill>
                <a:effectLst/>
                <a:latin typeface="Futura" panose="020B0602020204020303" pitchFamily="34" charset="-79"/>
                <a:cs typeface="Futura" panose="020B0602020204020303" pitchFamily="34" charset="-79"/>
              </a:rPr>
              <a:t>What do you call the amount you are allowed  </a:t>
            </a:r>
          </a:p>
          <a:p>
            <a:r>
              <a:rPr lang="en-GB" dirty="0">
                <a:solidFill>
                  <a:srgbClr val="188785"/>
                </a:solidFill>
                <a:effectLst/>
                <a:latin typeface="Futura" panose="020B0602020204020303" pitchFamily="34" charset="-79"/>
                <a:cs typeface="Futura" panose="020B0602020204020303" pitchFamily="34" charset="-79"/>
              </a:rPr>
              <a:t>    to earn before you begin paying tax on your  </a:t>
            </a:r>
          </a:p>
          <a:p>
            <a:r>
              <a:rPr lang="en-GB" dirty="0">
                <a:solidFill>
                  <a:srgbClr val="188785"/>
                </a:solidFill>
                <a:effectLst/>
                <a:latin typeface="Futura" panose="020B0602020204020303" pitchFamily="34" charset="-79"/>
                <a:cs typeface="Futura" panose="020B0602020204020303" pitchFamily="34" charset="-79"/>
              </a:rPr>
              <a:t>    earnings?</a:t>
            </a:r>
          </a:p>
          <a:p>
            <a:endParaRPr lang="en-GB" dirty="0">
              <a:solidFill>
                <a:srgbClr val="188785"/>
              </a:solidFill>
              <a:effectLst/>
              <a:latin typeface="Futura" panose="020B0602020204020303" pitchFamily="34" charset="-79"/>
              <a:cs typeface="Futura" panose="020B0602020204020303" pitchFamily="34" charset="-79"/>
            </a:endParaRPr>
          </a:p>
          <a:p>
            <a:r>
              <a:rPr lang="en-GB" b="1" dirty="0">
                <a:solidFill>
                  <a:srgbClr val="188785"/>
                </a:solidFill>
                <a:effectLst/>
                <a:latin typeface="FUTURA MEDIUM" panose="020B0602020204020303" pitchFamily="34" charset="-79"/>
                <a:cs typeface="FUTURA MEDIUM" panose="020B0602020204020303" pitchFamily="34" charset="-79"/>
              </a:rPr>
              <a:t>2.</a:t>
            </a:r>
            <a:r>
              <a:rPr lang="en-GB" dirty="0">
                <a:solidFill>
                  <a:srgbClr val="188785"/>
                </a:solidFill>
                <a:effectLst/>
                <a:latin typeface="Futura Medium" panose="020B0602020204020303" pitchFamily="34" charset="-79"/>
                <a:cs typeface="Futura Medium" panose="020B0602020204020303" pitchFamily="34" charset="-79"/>
              </a:rPr>
              <a:t> </a:t>
            </a:r>
            <a:r>
              <a:rPr lang="en-GB" dirty="0">
                <a:solidFill>
                  <a:srgbClr val="188785"/>
                </a:solidFill>
                <a:effectLst/>
                <a:latin typeface="Futura" panose="020B0602020204020303" pitchFamily="34" charset="-79"/>
                <a:cs typeface="Futura" panose="020B0602020204020303" pitchFamily="34" charset="-79"/>
              </a:rPr>
              <a:t>How does tax banding attempt to ensure a fair  </a:t>
            </a:r>
          </a:p>
          <a:p>
            <a:r>
              <a:rPr lang="en-GB" dirty="0">
                <a:solidFill>
                  <a:srgbClr val="188785"/>
                </a:solidFill>
                <a:effectLst/>
                <a:latin typeface="Futura" panose="020B0602020204020303" pitchFamily="34" charset="-79"/>
                <a:cs typeface="Futura" panose="020B0602020204020303" pitchFamily="34" charset="-79"/>
              </a:rPr>
              <a:t>    tax system?</a:t>
            </a:r>
          </a:p>
          <a:p>
            <a:endParaRPr lang="en-GB" dirty="0">
              <a:solidFill>
                <a:srgbClr val="188785"/>
              </a:solidFill>
              <a:effectLst/>
              <a:latin typeface="Futura" panose="020B0602020204020303" pitchFamily="34" charset="-79"/>
              <a:cs typeface="Futura" panose="020B0602020204020303" pitchFamily="34" charset="-79"/>
            </a:endParaRPr>
          </a:p>
          <a:p>
            <a:r>
              <a:rPr lang="en-GB" b="1" dirty="0">
                <a:solidFill>
                  <a:srgbClr val="188785"/>
                </a:solidFill>
                <a:effectLst/>
                <a:latin typeface="FUTURA MEDIUM" panose="020B0602020204020303" pitchFamily="34" charset="-79"/>
                <a:cs typeface="FUTURA MEDIUM" panose="020B0602020204020303" pitchFamily="34" charset="-79"/>
              </a:rPr>
              <a:t>3.</a:t>
            </a:r>
            <a:r>
              <a:rPr lang="en-GB" dirty="0">
                <a:solidFill>
                  <a:srgbClr val="188785"/>
                </a:solidFill>
                <a:effectLst/>
                <a:latin typeface="Futura Medium" panose="020B0602020204020303" pitchFamily="34" charset="-79"/>
                <a:cs typeface="Futura Medium" panose="020B0602020204020303" pitchFamily="34" charset="-79"/>
              </a:rPr>
              <a:t> </a:t>
            </a:r>
            <a:r>
              <a:rPr lang="en-GB" dirty="0">
                <a:solidFill>
                  <a:srgbClr val="188785"/>
                </a:solidFill>
                <a:effectLst/>
                <a:latin typeface="Futura" panose="020B0602020204020303" pitchFamily="34" charset="-79"/>
                <a:cs typeface="Futura" panose="020B0602020204020303" pitchFamily="34" charset="-79"/>
              </a:rPr>
              <a:t>What is meant by the term “deductions” on a  </a:t>
            </a:r>
          </a:p>
          <a:p>
            <a:r>
              <a:rPr lang="en-GB" dirty="0">
                <a:solidFill>
                  <a:srgbClr val="188785"/>
                </a:solidFill>
                <a:effectLst/>
                <a:latin typeface="Futura" panose="020B0602020204020303" pitchFamily="34" charset="-79"/>
                <a:cs typeface="Futura" panose="020B0602020204020303" pitchFamily="34" charset="-79"/>
              </a:rPr>
              <a:t>    payslip?</a:t>
            </a:r>
          </a:p>
        </p:txBody>
      </p:sp>
      <p:sp>
        <p:nvSpPr>
          <p:cNvPr id="16" name="TextBox 15">
            <a:extLst>
              <a:ext uri="{FF2B5EF4-FFF2-40B4-BE49-F238E27FC236}">
                <a16:creationId xmlns:a16="http://schemas.microsoft.com/office/drawing/2014/main" id="{5E1A4B54-900A-5948-9FE5-FD72FDA96716}"/>
              </a:ext>
            </a:extLst>
          </p:cNvPr>
          <p:cNvSpPr txBox="1"/>
          <p:nvPr userDrawn="1"/>
        </p:nvSpPr>
        <p:spPr>
          <a:xfrm>
            <a:off x="7146235" y="6289627"/>
            <a:ext cx="5368342"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PAYSLIPS</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35631826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C765E07-FF17-6748-9195-550501D71E3D}"/>
              </a:ext>
            </a:extLst>
          </p:cNvPr>
          <p:cNvSpPr txBox="1"/>
          <p:nvPr userDrawn="1"/>
        </p:nvSpPr>
        <p:spPr>
          <a:xfrm>
            <a:off x="3448878" y="6289627"/>
            <a:ext cx="9065699"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TAX AND NATIONAL INSURANCE</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7" name="Rectangle 6">
            <a:extLst>
              <a:ext uri="{FF2B5EF4-FFF2-40B4-BE49-F238E27FC236}">
                <a16:creationId xmlns:a16="http://schemas.microsoft.com/office/drawing/2014/main" id="{B6A720AB-B5B2-CD4D-AAD7-F35476C7800B}"/>
              </a:ext>
            </a:extLst>
          </p:cNvPr>
          <p:cNvSpPr/>
          <p:nvPr userDrawn="1"/>
        </p:nvSpPr>
        <p:spPr>
          <a:xfrm>
            <a:off x="533400" y="395694"/>
            <a:ext cx="11244470" cy="461665"/>
          </a:xfrm>
          <a:prstGeom prst="rect">
            <a:avLst/>
          </a:prstGeom>
        </p:spPr>
        <p:txBody>
          <a:bodyPr wrap="square">
            <a:spAutoFit/>
          </a:bodyPr>
          <a:lstStyle/>
          <a:p>
            <a:r>
              <a:rPr lang="en-GB" sz="2400" b="0" dirty="0">
                <a:solidFill>
                  <a:srgbClr val="188785"/>
                </a:solidFill>
                <a:effectLst/>
                <a:latin typeface="Futura Medium" panose="020B0602020204020303" pitchFamily="34" charset="-79"/>
                <a:cs typeface="Futura Medium" panose="020B0602020204020303" pitchFamily="34" charset="-79"/>
              </a:rPr>
              <a:t>Tax Code</a:t>
            </a:r>
          </a:p>
        </p:txBody>
      </p:sp>
      <p:sp>
        <p:nvSpPr>
          <p:cNvPr id="2" name="Rectangle 1">
            <a:extLst>
              <a:ext uri="{FF2B5EF4-FFF2-40B4-BE49-F238E27FC236}">
                <a16:creationId xmlns:a16="http://schemas.microsoft.com/office/drawing/2014/main" id="{5F7C3B36-789F-5E48-9DCA-032DDAE2D355}"/>
              </a:ext>
            </a:extLst>
          </p:cNvPr>
          <p:cNvSpPr/>
          <p:nvPr userDrawn="1"/>
        </p:nvSpPr>
        <p:spPr>
          <a:xfrm>
            <a:off x="533400" y="1002095"/>
            <a:ext cx="5231296" cy="4524315"/>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Your Tax Code will show how much income you are allowed to earn before you start to pay Income Tax – your personal tax allowance. It is the first 4 numbers of your tax allowance followed by a letter. Most people have the letter “L”, which indicates that they have the basic tax allowance. In Scotland your tax code begins with the letter “S”.</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It is your responsibility to check that the tax code on your payslip is correct. If it’s not, you could be paying too much tax and need to get a rebate (a refund of your overpayment). Or, you could be paying too little and will need to get in contact with HM Revenue and Customs (HMRC) to correct it. </a:t>
            </a:r>
          </a:p>
        </p:txBody>
      </p:sp>
      <p:sp>
        <p:nvSpPr>
          <p:cNvPr id="3" name="Rectangle 2">
            <a:extLst>
              <a:ext uri="{FF2B5EF4-FFF2-40B4-BE49-F238E27FC236}">
                <a16:creationId xmlns:a16="http://schemas.microsoft.com/office/drawing/2014/main" id="{3AD3F6C5-B589-8849-97AC-F9A0C5511B4A}"/>
              </a:ext>
            </a:extLst>
          </p:cNvPr>
          <p:cNvSpPr/>
          <p:nvPr userDrawn="1"/>
        </p:nvSpPr>
        <p:spPr>
          <a:xfrm>
            <a:off x="6096000" y="1002095"/>
            <a:ext cx="5628860" cy="2585323"/>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This can happen to students who take on part-time work, so be careful to check your tax code, and if you think you’re paying too much Income Tax contact HMRC.</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Anyone of working age, whether they are an employee or self-employed, can track and manage their tax and National Insurance contributions using the Government Gateway online portal.</a:t>
            </a:r>
          </a:p>
        </p:txBody>
      </p:sp>
    </p:spTree>
    <p:extLst>
      <p:ext uri="{BB962C8B-B14F-4D97-AF65-F5344CB8AC3E}">
        <p14:creationId xmlns:p14="http://schemas.microsoft.com/office/powerpoint/2010/main" val="18268418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6D7C9AF-9FE1-CE4C-BE76-DAE07E0F6C90}"/>
              </a:ext>
            </a:extLst>
          </p:cNvPr>
          <p:cNvSpPr/>
          <p:nvPr userDrawn="1"/>
        </p:nvSpPr>
        <p:spPr>
          <a:xfrm>
            <a:off x="0" y="0"/>
            <a:ext cx="12192000" cy="6520070"/>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9" name="Rectangle 8">
            <a:extLst>
              <a:ext uri="{FF2B5EF4-FFF2-40B4-BE49-F238E27FC236}">
                <a16:creationId xmlns:a16="http://schemas.microsoft.com/office/drawing/2014/main" id="{0B02F53F-0F0D-064E-9A6C-1D0E7410E811}"/>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C785F7AA-92EF-244E-9C96-91E08EDA71D1}"/>
              </a:ext>
            </a:extLst>
          </p:cNvPr>
          <p:cNvSpPr/>
          <p:nvPr userDrawn="1"/>
        </p:nvSpPr>
        <p:spPr>
          <a:xfrm>
            <a:off x="6597925" y="333132"/>
            <a:ext cx="5257800" cy="5509710"/>
          </a:xfrm>
          <a:prstGeom prst="roundRect">
            <a:avLst>
              <a:gd name="adj" fmla="val 10534"/>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BC8D4F2-2296-2E47-8CBA-CAC5C291426E}"/>
              </a:ext>
            </a:extLst>
          </p:cNvPr>
          <p:cNvSpPr/>
          <p:nvPr userDrawn="1"/>
        </p:nvSpPr>
        <p:spPr>
          <a:xfrm>
            <a:off x="7569522" y="662743"/>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cxnSp>
        <p:nvCxnSpPr>
          <p:cNvPr id="18" name="Straight Connector 17">
            <a:extLst>
              <a:ext uri="{FF2B5EF4-FFF2-40B4-BE49-F238E27FC236}">
                <a16:creationId xmlns:a16="http://schemas.microsoft.com/office/drawing/2014/main" id="{51A05862-65A4-5249-A0F9-E1AA56942DBC}"/>
              </a:ext>
            </a:extLst>
          </p:cNvPr>
          <p:cNvCxnSpPr/>
          <p:nvPr userDrawn="1"/>
        </p:nvCxnSpPr>
        <p:spPr>
          <a:xfrm>
            <a:off x="7051812" y="1281082"/>
            <a:ext cx="3636579" cy="0"/>
          </a:xfrm>
          <a:prstGeom prst="line">
            <a:avLst/>
          </a:prstGeom>
          <a:ln>
            <a:solidFill>
              <a:srgbClr val="F9D500"/>
            </a:solidFill>
          </a:ln>
        </p:spPr>
        <p:style>
          <a:lnRef idx="3">
            <a:schemeClr val="accent6"/>
          </a:lnRef>
          <a:fillRef idx="0">
            <a:schemeClr val="accent6"/>
          </a:fillRef>
          <a:effectRef idx="2">
            <a:schemeClr val="accent6"/>
          </a:effectRef>
          <a:fontRef idx="minor">
            <a:schemeClr val="tx1"/>
          </a:fontRef>
        </p:style>
      </p:cxnSp>
      <p:pic>
        <p:nvPicPr>
          <p:cNvPr id="20" name="Picture 19">
            <a:extLst>
              <a:ext uri="{FF2B5EF4-FFF2-40B4-BE49-F238E27FC236}">
                <a16:creationId xmlns:a16="http://schemas.microsoft.com/office/drawing/2014/main" id="{F4B9591D-ACD7-8D4D-8B7D-B223340AA7F2}"/>
              </a:ext>
            </a:extLst>
          </p:cNvPr>
          <p:cNvPicPr>
            <a:picLocks noChangeAspect="1"/>
          </p:cNvPicPr>
          <p:nvPr userDrawn="1"/>
        </p:nvPicPr>
        <p:blipFill>
          <a:blip r:embed="rId2"/>
          <a:stretch>
            <a:fillRect/>
          </a:stretch>
        </p:blipFill>
        <p:spPr>
          <a:xfrm>
            <a:off x="6979265" y="587503"/>
            <a:ext cx="620573" cy="615762"/>
          </a:xfrm>
          <a:prstGeom prst="rect">
            <a:avLst/>
          </a:prstGeom>
        </p:spPr>
      </p:pic>
      <p:sp>
        <p:nvSpPr>
          <p:cNvPr id="19" name="TextBox 18">
            <a:extLst>
              <a:ext uri="{FF2B5EF4-FFF2-40B4-BE49-F238E27FC236}">
                <a16:creationId xmlns:a16="http://schemas.microsoft.com/office/drawing/2014/main" id="{8BFDC338-3A86-4649-8CC6-8D813AE50737}"/>
              </a:ext>
            </a:extLst>
          </p:cNvPr>
          <p:cNvSpPr txBox="1"/>
          <p:nvPr userDrawn="1"/>
        </p:nvSpPr>
        <p:spPr>
          <a:xfrm>
            <a:off x="3448878" y="6289627"/>
            <a:ext cx="9065699"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TAX AND NATIONAL INSURANCE</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8" name="Rectangle 7">
            <a:extLst>
              <a:ext uri="{FF2B5EF4-FFF2-40B4-BE49-F238E27FC236}">
                <a16:creationId xmlns:a16="http://schemas.microsoft.com/office/drawing/2014/main" id="{2A02FF79-0E5B-CE4A-A2B6-1D193CC23594}"/>
              </a:ext>
            </a:extLst>
          </p:cNvPr>
          <p:cNvSpPr/>
          <p:nvPr userDrawn="1"/>
        </p:nvSpPr>
        <p:spPr>
          <a:xfrm>
            <a:off x="6979265" y="1515767"/>
            <a:ext cx="4416633" cy="2308324"/>
          </a:xfrm>
          <a:prstGeom prst="rect">
            <a:avLst/>
          </a:prstGeom>
        </p:spPr>
        <p:txBody>
          <a:bodyPr wrap="square">
            <a:spAutoFit/>
          </a:bodyPr>
          <a:lstStyle/>
          <a:p>
            <a:r>
              <a:rPr lang="en-GB" sz="1800" b="1" kern="1200" dirty="0">
                <a:solidFill>
                  <a:schemeClr val="bg1"/>
                </a:solidFill>
                <a:effectLst/>
                <a:latin typeface="FUTURA MEDIUM" panose="020B0602020204020303" pitchFamily="34" charset="-79"/>
                <a:ea typeface="+mn-ea"/>
                <a:cs typeface="FUTURA MEDIUM" panose="020B0602020204020303" pitchFamily="34" charset="-79"/>
              </a:rPr>
              <a:t>If you add a zero to the numbers in your tax code it will tell you how much you are allowed to earn before paying Income Tax.</a:t>
            </a:r>
          </a:p>
          <a:p>
            <a:endParaRPr lang="en-GB" sz="1800" b="1" kern="1200" dirty="0">
              <a:solidFill>
                <a:schemeClr val="bg1"/>
              </a:solidFill>
              <a:effectLst/>
              <a:latin typeface="FUTURA MEDIUM" panose="020B0602020204020303" pitchFamily="34" charset="-79"/>
              <a:ea typeface="+mn-ea"/>
              <a:cs typeface="FUTURA MEDIUM" panose="020B0602020204020303" pitchFamily="34" charset="-79"/>
            </a:endParaRPr>
          </a:p>
          <a:p>
            <a:r>
              <a:rPr lang="en-GB" sz="1800" b="1" kern="1200" dirty="0">
                <a:solidFill>
                  <a:schemeClr val="bg1"/>
                </a:solidFill>
                <a:effectLst/>
                <a:latin typeface="FUTURA MEDIUM" panose="020B0602020204020303" pitchFamily="34" charset="-79"/>
                <a:ea typeface="+mn-ea"/>
                <a:cs typeface="FUTURA MEDIUM" panose="020B0602020204020303" pitchFamily="34" charset="-79"/>
              </a:rPr>
              <a:t>For example, if your code is S1250L, your personal tax allowance will be £12,500.</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p:txBody>
      </p:sp>
    </p:spTree>
    <p:extLst>
      <p:ext uri="{BB962C8B-B14F-4D97-AF65-F5344CB8AC3E}">
        <p14:creationId xmlns:p14="http://schemas.microsoft.com/office/powerpoint/2010/main" val="14154336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C765E07-FF17-6748-9195-550501D71E3D}"/>
              </a:ext>
            </a:extLst>
          </p:cNvPr>
          <p:cNvSpPr txBox="1"/>
          <p:nvPr userDrawn="1"/>
        </p:nvSpPr>
        <p:spPr>
          <a:xfrm>
            <a:off x="3448878" y="6289627"/>
            <a:ext cx="9065699"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TAX AND NATIONAL INSURANCE</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7" name="Rectangle 6">
            <a:extLst>
              <a:ext uri="{FF2B5EF4-FFF2-40B4-BE49-F238E27FC236}">
                <a16:creationId xmlns:a16="http://schemas.microsoft.com/office/drawing/2014/main" id="{B6A720AB-B5B2-CD4D-AAD7-F35476C7800B}"/>
              </a:ext>
            </a:extLst>
          </p:cNvPr>
          <p:cNvSpPr/>
          <p:nvPr userDrawn="1"/>
        </p:nvSpPr>
        <p:spPr>
          <a:xfrm>
            <a:off x="533400" y="395694"/>
            <a:ext cx="11244470" cy="461665"/>
          </a:xfrm>
          <a:prstGeom prst="rect">
            <a:avLst/>
          </a:prstGeom>
        </p:spPr>
        <p:txBody>
          <a:bodyPr wrap="square">
            <a:spAutoFit/>
          </a:bodyPr>
          <a:lstStyle/>
          <a:p>
            <a:r>
              <a:rPr lang="en-GB" sz="2400" b="0" dirty="0">
                <a:solidFill>
                  <a:srgbClr val="188785"/>
                </a:solidFill>
                <a:effectLst/>
                <a:latin typeface="Futura Medium" panose="020B0602020204020303" pitchFamily="34" charset="-79"/>
                <a:cs typeface="Futura Medium" panose="020B0602020204020303" pitchFamily="34" charset="-79"/>
              </a:rPr>
              <a:t>National Insurance</a:t>
            </a:r>
          </a:p>
        </p:txBody>
      </p:sp>
      <p:sp>
        <p:nvSpPr>
          <p:cNvPr id="8" name="Rectangle 7">
            <a:extLst>
              <a:ext uri="{FF2B5EF4-FFF2-40B4-BE49-F238E27FC236}">
                <a16:creationId xmlns:a16="http://schemas.microsoft.com/office/drawing/2014/main" id="{BB52ACCC-FA7F-2242-92A2-4300CCD57A63}"/>
              </a:ext>
            </a:extLst>
          </p:cNvPr>
          <p:cNvSpPr/>
          <p:nvPr userDrawn="1"/>
        </p:nvSpPr>
        <p:spPr>
          <a:xfrm>
            <a:off x="533400" y="1002095"/>
            <a:ext cx="5231296" cy="3416320"/>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Everyone receives their National Insurance number just before their 16th birthday. It will stay with you for life. Most people who work have to pay National Insurance contributions.</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National Insurance is paid at approximately 12% of your income. In 2020/21 there is a lower earnings limit of £9,500, below which you pay no National Insurance at all. There is also an upper threshold of £50,000, above which you only pay 2% of your income.</a:t>
            </a:r>
          </a:p>
          <a:p>
            <a:endParaRPr lang="en-GB" dirty="0">
              <a:effectLst/>
              <a:latin typeface="Futura" panose="020B0602020204020303" pitchFamily="34" charset="-79"/>
              <a:cs typeface="Futura" panose="020B0602020204020303" pitchFamily="34" charset="-79"/>
            </a:endParaRPr>
          </a:p>
        </p:txBody>
      </p:sp>
      <p:sp>
        <p:nvSpPr>
          <p:cNvPr id="9" name="Rectangle 8">
            <a:extLst>
              <a:ext uri="{FF2B5EF4-FFF2-40B4-BE49-F238E27FC236}">
                <a16:creationId xmlns:a16="http://schemas.microsoft.com/office/drawing/2014/main" id="{9353CD7F-980D-0544-B27E-0789094514DB}"/>
              </a:ext>
            </a:extLst>
          </p:cNvPr>
          <p:cNvSpPr/>
          <p:nvPr userDrawn="1"/>
        </p:nvSpPr>
        <p:spPr>
          <a:xfrm>
            <a:off x="6096000" y="1002095"/>
            <a:ext cx="5483087" cy="3139321"/>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National Insurance contributions help to build up your entitlement to certain benefits, such as state pension, maternity allowance and financial support if you are unable to work.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In addition to employees paying National Insurance, it must also be paid by your employer for every worker they employ. If you look at the sample payslip you can see that the amounts are similar, but the employer pays slightly more per month. </a:t>
            </a:r>
          </a:p>
        </p:txBody>
      </p:sp>
    </p:spTree>
    <p:extLst>
      <p:ext uri="{BB962C8B-B14F-4D97-AF65-F5344CB8AC3E}">
        <p14:creationId xmlns:p14="http://schemas.microsoft.com/office/powerpoint/2010/main" val="8814696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0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6A720AB-B5B2-CD4D-AAD7-F35476C7800B}"/>
              </a:ext>
            </a:extLst>
          </p:cNvPr>
          <p:cNvSpPr/>
          <p:nvPr userDrawn="1"/>
        </p:nvSpPr>
        <p:spPr>
          <a:xfrm>
            <a:off x="533400" y="395694"/>
            <a:ext cx="11244470" cy="830997"/>
          </a:xfrm>
          <a:prstGeom prst="rect">
            <a:avLst/>
          </a:prstGeom>
        </p:spPr>
        <p:txBody>
          <a:bodyPr wrap="square">
            <a:spAutoFit/>
          </a:bodyPr>
          <a:lstStyle/>
          <a:p>
            <a:r>
              <a:rPr lang="en-GB" sz="2400" b="0" dirty="0">
                <a:solidFill>
                  <a:srgbClr val="188785"/>
                </a:solidFill>
                <a:effectLst/>
                <a:latin typeface="Futura Medium" panose="020B0602020204020303" pitchFamily="34" charset="-79"/>
                <a:cs typeface="Futura Medium" panose="020B0602020204020303" pitchFamily="34" charset="-79"/>
              </a:rPr>
              <a:t>Worked examples</a:t>
            </a:r>
          </a:p>
          <a:p>
            <a:endParaRPr lang="en-GB" sz="2400" dirty="0">
              <a:solidFill>
                <a:srgbClr val="188785"/>
              </a:solidFill>
              <a:effectLst/>
              <a:latin typeface="Futura Medium" panose="020B0602020204020303" pitchFamily="34" charset="-79"/>
              <a:cs typeface="Futura Medium" panose="020B0602020204020303" pitchFamily="34" charset="-79"/>
            </a:endParaRPr>
          </a:p>
        </p:txBody>
      </p:sp>
      <p:sp>
        <p:nvSpPr>
          <p:cNvPr id="15" name="TextBox 14">
            <a:extLst>
              <a:ext uri="{FF2B5EF4-FFF2-40B4-BE49-F238E27FC236}">
                <a16:creationId xmlns:a16="http://schemas.microsoft.com/office/drawing/2014/main" id="{CB7727DA-2D72-E649-BFF4-5D48D433CB87}"/>
              </a:ext>
            </a:extLst>
          </p:cNvPr>
          <p:cNvSpPr txBox="1"/>
          <p:nvPr userDrawn="1"/>
        </p:nvSpPr>
        <p:spPr>
          <a:xfrm>
            <a:off x="3448878" y="6289627"/>
            <a:ext cx="9065699"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TAX AND NATIONAL INSURANCE</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2" name="Rectangle 1">
            <a:extLst>
              <a:ext uri="{FF2B5EF4-FFF2-40B4-BE49-F238E27FC236}">
                <a16:creationId xmlns:a16="http://schemas.microsoft.com/office/drawing/2014/main" id="{17E5D34F-DEDB-3544-BF30-1E5AF25904AF}"/>
              </a:ext>
            </a:extLst>
          </p:cNvPr>
          <p:cNvSpPr/>
          <p:nvPr userDrawn="1"/>
        </p:nvSpPr>
        <p:spPr>
          <a:xfrm>
            <a:off x="533400" y="1658747"/>
            <a:ext cx="5131904" cy="3416320"/>
          </a:xfrm>
          <a:prstGeom prst="rect">
            <a:avLst/>
          </a:prstGeom>
        </p:spPr>
        <p:txBody>
          <a:bodyPr wrap="square">
            <a:spAutoFit/>
          </a:bodyPr>
          <a:lstStyle/>
          <a:p>
            <a:r>
              <a:rPr lang="en-GB" sz="1800" b="1" i="0" kern="1200" dirty="0">
                <a:solidFill>
                  <a:srgbClr val="00303C"/>
                </a:solidFill>
                <a:effectLst/>
                <a:latin typeface="Futura" panose="020B0602020204020303" pitchFamily="34" charset="-79"/>
                <a:ea typeface="+mn-ea"/>
                <a:cs typeface="Futura" panose="020B0602020204020303" pitchFamily="34" charset="-79"/>
              </a:rPr>
              <a:t>a)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 newly-qualified nurse earning £23,000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per year</a:t>
            </a:r>
          </a:p>
          <a:p>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Answer – On the first £9,500 of their salary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National Insurance is £0</a:t>
            </a:r>
          </a:p>
          <a:p>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They pay 12% on the remaining £13,500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of their salary</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1" i="0" kern="1200" dirty="0">
                <a:solidFill>
                  <a:srgbClr val="00303C"/>
                </a:solidFill>
                <a:effectLst/>
                <a:latin typeface="Futura" panose="020B0602020204020303" pitchFamily="34" charset="-79"/>
                <a:ea typeface="+mn-ea"/>
                <a:cs typeface="Futura" panose="020B0602020204020303" pitchFamily="34" charset="-79"/>
              </a:rPr>
              <a:t>£1,620 per year (or £135 per month)</a:t>
            </a:r>
          </a:p>
          <a:p>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They do not earn enough to reach the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upper threshold</a:t>
            </a:r>
          </a:p>
        </p:txBody>
      </p:sp>
      <p:sp>
        <p:nvSpPr>
          <p:cNvPr id="3" name="Rectangle 2">
            <a:extLst>
              <a:ext uri="{FF2B5EF4-FFF2-40B4-BE49-F238E27FC236}">
                <a16:creationId xmlns:a16="http://schemas.microsoft.com/office/drawing/2014/main" id="{8BB60BBA-4CD4-174E-968A-16E24BF34A0F}"/>
              </a:ext>
            </a:extLst>
          </p:cNvPr>
          <p:cNvSpPr/>
          <p:nvPr userDrawn="1"/>
        </p:nvSpPr>
        <p:spPr>
          <a:xfrm>
            <a:off x="6162142" y="1658747"/>
            <a:ext cx="6096000" cy="3693319"/>
          </a:xfrm>
          <a:prstGeom prst="rect">
            <a:avLst/>
          </a:prstGeom>
        </p:spPr>
        <p:txBody>
          <a:bodyPr>
            <a:spAutoFit/>
          </a:bodyPr>
          <a:lstStyle/>
          <a:p>
            <a:r>
              <a:rPr lang="en-GB" b="1" i="0" dirty="0">
                <a:solidFill>
                  <a:srgbClr val="00303C"/>
                </a:solidFill>
                <a:effectLst/>
                <a:latin typeface="Futura" panose="020B0602020204020303" pitchFamily="34" charset="-79"/>
                <a:cs typeface="Futura" panose="020B0602020204020303" pitchFamily="34" charset="-79"/>
              </a:rPr>
              <a:t>b)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 lawyer earning £60,000 per year</a:t>
            </a:r>
          </a:p>
          <a:p>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Answer – On the first £9,500 of their salary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National Insurance is £0</a:t>
            </a:r>
          </a:p>
          <a:p>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They pay 12% on the next £40,500 of their salary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 £4,860 per year </a:t>
            </a:r>
          </a:p>
          <a:p>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They pay 2% on the final £10,000 of their salary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 £200 per year</a:t>
            </a:r>
          </a:p>
          <a:p>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So, in total, the lawyer pays £4,860 + £200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1" i="0" kern="1200" dirty="0">
                <a:solidFill>
                  <a:srgbClr val="00303C"/>
                </a:solidFill>
                <a:effectLst/>
                <a:latin typeface="Futura" panose="020B0602020204020303" pitchFamily="34" charset="-79"/>
                <a:ea typeface="+mn-ea"/>
                <a:cs typeface="Futura" panose="020B0602020204020303" pitchFamily="34" charset="-79"/>
              </a:rPr>
              <a:t>£5,060 per year (or £422 per month)</a:t>
            </a:r>
          </a:p>
        </p:txBody>
      </p:sp>
      <p:sp>
        <p:nvSpPr>
          <p:cNvPr id="8" name="Rectangle 7">
            <a:extLst>
              <a:ext uri="{FF2B5EF4-FFF2-40B4-BE49-F238E27FC236}">
                <a16:creationId xmlns:a16="http://schemas.microsoft.com/office/drawing/2014/main" id="{C56DF5C4-EA39-2748-9A52-6799A0183DFA}"/>
              </a:ext>
            </a:extLst>
          </p:cNvPr>
          <p:cNvSpPr/>
          <p:nvPr userDrawn="1"/>
        </p:nvSpPr>
        <p:spPr>
          <a:xfrm>
            <a:off x="533400" y="995594"/>
            <a:ext cx="6062750" cy="369332"/>
          </a:xfrm>
          <a:prstGeom prst="rect">
            <a:avLst/>
          </a:prstGeom>
        </p:spPr>
        <p:txBody>
          <a:bodyPr wrap="none">
            <a:spAutoFit/>
          </a:bodyPr>
          <a:lstStyle/>
          <a:p>
            <a:r>
              <a:rPr lang="en-GB" dirty="0">
                <a:solidFill>
                  <a:srgbClr val="00303C"/>
                </a:solidFill>
                <a:effectLst/>
                <a:latin typeface="Futura" panose="020B0602020204020303" pitchFamily="34" charset="-79"/>
                <a:cs typeface="Futura" panose="020B0602020204020303" pitchFamily="34" charset="-79"/>
              </a:rPr>
              <a:t>How much National Insurance would the following pay?</a:t>
            </a:r>
          </a:p>
        </p:txBody>
      </p:sp>
      <p:cxnSp>
        <p:nvCxnSpPr>
          <p:cNvPr id="19" name="Straight Connector 18">
            <a:extLst>
              <a:ext uri="{FF2B5EF4-FFF2-40B4-BE49-F238E27FC236}">
                <a16:creationId xmlns:a16="http://schemas.microsoft.com/office/drawing/2014/main" id="{0036F65B-8AFF-6144-A4EB-18B8516345CB}"/>
              </a:ext>
            </a:extLst>
          </p:cNvPr>
          <p:cNvCxnSpPr/>
          <p:nvPr userDrawn="1"/>
        </p:nvCxnSpPr>
        <p:spPr>
          <a:xfrm>
            <a:off x="614569" y="1509662"/>
            <a:ext cx="10962861" cy="0"/>
          </a:xfrm>
          <a:prstGeom prst="line">
            <a:avLst/>
          </a:prstGeom>
          <a:ln w="38100">
            <a:solidFill>
              <a:srgbClr val="F9D5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44D04E9-D998-A04A-80FD-669D8AEED256}"/>
              </a:ext>
            </a:extLst>
          </p:cNvPr>
          <p:cNvCxnSpPr/>
          <p:nvPr userDrawn="1"/>
        </p:nvCxnSpPr>
        <p:spPr>
          <a:xfrm>
            <a:off x="614569" y="5577170"/>
            <a:ext cx="10962861" cy="0"/>
          </a:xfrm>
          <a:prstGeom prst="line">
            <a:avLst/>
          </a:prstGeom>
          <a:ln w="38100">
            <a:solidFill>
              <a:srgbClr val="F9D5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78011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6D7C9AF-9FE1-CE4C-BE76-DAE07E0F6C90}"/>
              </a:ext>
            </a:extLst>
          </p:cNvPr>
          <p:cNvSpPr/>
          <p:nvPr userDrawn="1"/>
        </p:nvSpPr>
        <p:spPr>
          <a:xfrm>
            <a:off x="0" y="0"/>
            <a:ext cx="12192000" cy="6520070"/>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A8A6F275-DC8C-A145-9A92-3BC73FF51FAC}"/>
              </a:ext>
            </a:extLst>
          </p:cNvPr>
          <p:cNvPicPr>
            <a:picLocks noChangeAspect="1"/>
          </p:cNvPicPr>
          <p:nvPr userDrawn="1"/>
        </p:nvPicPr>
        <p:blipFill rotWithShape="1">
          <a:blip r:embed="rId2"/>
          <a:srcRect l="29732"/>
          <a:stretch/>
        </p:blipFill>
        <p:spPr>
          <a:xfrm>
            <a:off x="5265302" y="0"/>
            <a:ext cx="6926698" cy="6570616"/>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9" name="Rectangle 8">
            <a:extLst>
              <a:ext uri="{FF2B5EF4-FFF2-40B4-BE49-F238E27FC236}">
                <a16:creationId xmlns:a16="http://schemas.microsoft.com/office/drawing/2014/main" id="{0B02F53F-0F0D-064E-9A6C-1D0E7410E811}"/>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9F6922C-B9CD-8A4A-B09E-0D2C43CCA07D}"/>
              </a:ext>
            </a:extLst>
          </p:cNvPr>
          <p:cNvSpPr txBox="1"/>
          <p:nvPr userDrawn="1"/>
        </p:nvSpPr>
        <p:spPr>
          <a:xfrm>
            <a:off x="3448878" y="6289627"/>
            <a:ext cx="9065699"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TAX AND NATIONAL INSURANCE</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3872116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2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C765E07-FF17-6748-9195-550501D71E3D}"/>
              </a:ext>
            </a:extLst>
          </p:cNvPr>
          <p:cNvSpPr txBox="1"/>
          <p:nvPr userDrawn="1"/>
        </p:nvSpPr>
        <p:spPr>
          <a:xfrm>
            <a:off x="3448878" y="6289627"/>
            <a:ext cx="9065699"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TAX AND NATIONAL INSURANCE</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7" name="Rectangle 6">
            <a:extLst>
              <a:ext uri="{FF2B5EF4-FFF2-40B4-BE49-F238E27FC236}">
                <a16:creationId xmlns:a16="http://schemas.microsoft.com/office/drawing/2014/main" id="{B6A720AB-B5B2-CD4D-AAD7-F35476C7800B}"/>
              </a:ext>
            </a:extLst>
          </p:cNvPr>
          <p:cNvSpPr/>
          <p:nvPr userDrawn="1"/>
        </p:nvSpPr>
        <p:spPr>
          <a:xfrm>
            <a:off x="533400" y="395694"/>
            <a:ext cx="11244470" cy="461665"/>
          </a:xfrm>
          <a:prstGeom prst="rect">
            <a:avLst/>
          </a:prstGeom>
        </p:spPr>
        <p:txBody>
          <a:bodyPr wrap="square">
            <a:spAutoFit/>
          </a:bodyPr>
          <a:lstStyle/>
          <a:p>
            <a:r>
              <a:rPr lang="en-GB" sz="2400" b="0" dirty="0">
                <a:solidFill>
                  <a:srgbClr val="188785"/>
                </a:solidFill>
                <a:effectLst/>
                <a:latin typeface="Futura Medium" panose="020B0602020204020303" pitchFamily="34" charset="-79"/>
                <a:cs typeface="Futura Medium" panose="020B0602020204020303" pitchFamily="34" charset="-79"/>
              </a:rPr>
              <a:t>Gross Pay</a:t>
            </a:r>
          </a:p>
        </p:txBody>
      </p:sp>
      <p:sp>
        <p:nvSpPr>
          <p:cNvPr id="8" name="Rectangle 7">
            <a:extLst>
              <a:ext uri="{FF2B5EF4-FFF2-40B4-BE49-F238E27FC236}">
                <a16:creationId xmlns:a16="http://schemas.microsoft.com/office/drawing/2014/main" id="{BFD8069F-EE20-0B42-8772-CC65F31D011F}"/>
              </a:ext>
            </a:extLst>
          </p:cNvPr>
          <p:cNvSpPr/>
          <p:nvPr userDrawn="1"/>
        </p:nvSpPr>
        <p:spPr>
          <a:xfrm>
            <a:off x="533400" y="1002095"/>
            <a:ext cx="5251174" cy="3416320"/>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The total income that you receive before any deductions are made is called your gross pay. Gross pay will always be bigger than net pay.</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In the sample payslip, Sam received basic pay after working for a standard 37.5-hour week.</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Other amounts are sometimes added to the basic pay. For example, if you work longer hours than the standard week you might earn overtime pay. Also, if you successfully meet some targets set for you, you could earn a bonus. </a:t>
            </a:r>
          </a:p>
        </p:txBody>
      </p:sp>
      <p:pic>
        <p:nvPicPr>
          <p:cNvPr id="9" name="Picture 8">
            <a:extLst>
              <a:ext uri="{FF2B5EF4-FFF2-40B4-BE49-F238E27FC236}">
                <a16:creationId xmlns:a16="http://schemas.microsoft.com/office/drawing/2014/main" id="{BFE77C2A-C465-6E40-9AC2-85E5379EBC74}"/>
              </a:ext>
            </a:extLst>
          </p:cNvPr>
          <p:cNvPicPr>
            <a:picLocks noChangeAspect="1"/>
          </p:cNvPicPr>
          <p:nvPr userDrawn="1"/>
        </p:nvPicPr>
        <p:blipFill rotWithShape="1">
          <a:blip r:embed="rId2"/>
          <a:srcRect l="22753" r="11261"/>
          <a:stretch/>
        </p:blipFill>
        <p:spPr>
          <a:xfrm>
            <a:off x="6052930" y="0"/>
            <a:ext cx="6149009" cy="6215537"/>
          </a:xfrm>
          <a:prstGeom prst="rect">
            <a:avLst/>
          </a:prstGeom>
        </p:spPr>
      </p:pic>
    </p:spTree>
    <p:extLst>
      <p:ext uri="{BB962C8B-B14F-4D97-AF65-F5344CB8AC3E}">
        <p14:creationId xmlns:p14="http://schemas.microsoft.com/office/powerpoint/2010/main" val="3646640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3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C765E07-FF17-6748-9195-550501D71E3D}"/>
              </a:ext>
            </a:extLst>
          </p:cNvPr>
          <p:cNvSpPr txBox="1"/>
          <p:nvPr userDrawn="1"/>
        </p:nvSpPr>
        <p:spPr>
          <a:xfrm>
            <a:off x="3448878" y="6289627"/>
            <a:ext cx="9065699"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TAX AND NATIONAL INSURANCE</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7" name="Rectangle 6">
            <a:extLst>
              <a:ext uri="{FF2B5EF4-FFF2-40B4-BE49-F238E27FC236}">
                <a16:creationId xmlns:a16="http://schemas.microsoft.com/office/drawing/2014/main" id="{B6A720AB-B5B2-CD4D-AAD7-F35476C7800B}"/>
              </a:ext>
            </a:extLst>
          </p:cNvPr>
          <p:cNvSpPr/>
          <p:nvPr userDrawn="1"/>
        </p:nvSpPr>
        <p:spPr>
          <a:xfrm>
            <a:off x="533400" y="395694"/>
            <a:ext cx="11244470" cy="461665"/>
          </a:xfrm>
          <a:prstGeom prst="rect">
            <a:avLst/>
          </a:prstGeom>
        </p:spPr>
        <p:txBody>
          <a:bodyPr wrap="square">
            <a:spAutoFit/>
          </a:bodyPr>
          <a:lstStyle/>
          <a:p>
            <a:r>
              <a:rPr lang="en-GB" sz="2400" b="0" dirty="0">
                <a:solidFill>
                  <a:srgbClr val="188785"/>
                </a:solidFill>
                <a:effectLst/>
                <a:latin typeface="Futura Medium" panose="020B0602020204020303" pitchFamily="34" charset="-79"/>
                <a:cs typeface="Futura Medium" panose="020B0602020204020303" pitchFamily="34" charset="-79"/>
              </a:rPr>
              <a:t>Net Pay</a:t>
            </a:r>
          </a:p>
        </p:txBody>
      </p:sp>
      <p:sp>
        <p:nvSpPr>
          <p:cNvPr id="2" name="Rectangle 1">
            <a:extLst>
              <a:ext uri="{FF2B5EF4-FFF2-40B4-BE49-F238E27FC236}">
                <a16:creationId xmlns:a16="http://schemas.microsoft.com/office/drawing/2014/main" id="{13D68D6F-09E4-4A4F-9C26-8470F2D318B9}"/>
              </a:ext>
            </a:extLst>
          </p:cNvPr>
          <p:cNvSpPr/>
          <p:nvPr userDrawn="1"/>
        </p:nvSpPr>
        <p:spPr>
          <a:xfrm>
            <a:off x="533400" y="1022294"/>
            <a:ext cx="5330687" cy="4801314"/>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This is the pay you have left after your deductions have been removed. It is sometimes called your take-home pay. All the deductions are made before you receive the money so that you do not have to do anything about it. This system is called Pay As You Earn (PAYE). </a:t>
            </a:r>
          </a:p>
          <a:p>
            <a:endParaRPr lang="en-GB" dirty="0">
              <a:solidFill>
                <a:srgbClr val="00303C"/>
              </a:solidFill>
              <a:effectLst/>
              <a:latin typeface="Futura" panose="020B0602020204020303" pitchFamily="34" charset="-79"/>
              <a:cs typeface="Futura" panose="020B0602020204020303" pitchFamily="34" charset="-79"/>
            </a:endParaRPr>
          </a:p>
          <a:p>
            <a:r>
              <a:rPr lang="en-GB" b="1" i="0" dirty="0">
                <a:solidFill>
                  <a:srgbClr val="00303C"/>
                </a:solidFill>
                <a:effectLst/>
                <a:latin typeface="Futura" panose="020B0602020204020303" pitchFamily="34" charset="-79"/>
                <a:cs typeface="Futura" panose="020B0602020204020303" pitchFamily="34" charset="-79"/>
              </a:rPr>
              <a:t>Total deductions</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This sums up all the deductions taken from your pay. </a:t>
            </a:r>
          </a:p>
          <a:p>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On the sample payslip you can see the Total Tax Paid, Total Employee NI and Total Employee Pension.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If you were to leave the organisation that is paying you, then you should receive a P45 form. </a:t>
            </a:r>
          </a:p>
        </p:txBody>
      </p:sp>
      <p:sp>
        <p:nvSpPr>
          <p:cNvPr id="3" name="Rectangle 2">
            <a:extLst>
              <a:ext uri="{FF2B5EF4-FFF2-40B4-BE49-F238E27FC236}">
                <a16:creationId xmlns:a16="http://schemas.microsoft.com/office/drawing/2014/main" id="{00C359FE-2068-C943-BB42-D546DAFDDA0F}"/>
              </a:ext>
            </a:extLst>
          </p:cNvPr>
          <p:cNvSpPr/>
          <p:nvPr userDrawn="1"/>
        </p:nvSpPr>
        <p:spPr>
          <a:xfrm>
            <a:off x="6096000" y="1022294"/>
            <a:ext cx="5453270" cy="4801314"/>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This would contain:</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Your leaving date. </a:t>
            </a: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How much tax you have paid so far in this tax year.</a:t>
            </a: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How much pay you had earned so far in this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tax year.</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A UK tax year runs from 6 April to the following 5 April. So, this payslip for June is month 3. At the end of the tax year your employer should give you a P60 form which will tell you:</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The total amount of tax you have paid in the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tax year.</a:t>
            </a: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The total amount of pay you have earned in the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tax year.</a:t>
            </a:r>
          </a:p>
        </p:txBody>
      </p:sp>
    </p:spTree>
    <p:extLst>
      <p:ext uri="{BB962C8B-B14F-4D97-AF65-F5344CB8AC3E}">
        <p14:creationId xmlns:p14="http://schemas.microsoft.com/office/powerpoint/2010/main" val="33110009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4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C765E07-FF17-6748-9195-550501D71E3D}"/>
              </a:ext>
            </a:extLst>
          </p:cNvPr>
          <p:cNvSpPr txBox="1"/>
          <p:nvPr userDrawn="1"/>
        </p:nvSpPr>
        <p:spPr>
          <a:xfrm>
            <a:off x="3448878" y="6289627"/>
            <a:ext cx="9065699"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TAX AND NATIONAL INSURANCE</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8" name="Rectangle 7">
            <a:extLst>
              <a:ext uri="{FF2B5EF4-FFF2-40B4-BE49-F238E27FC236}">
                <a16:creationId xmlns:a16="http://schemas.microsoft.com/office/drawing/2014/main" id="{3777E9E4-A24D-4B49-B160-F782B999A8B4}"/>
              </a:ext>
            </a:extLst>
          </p:cNvPr>
          <p:cNvSpPr/>
          <p:nvPr userDrawn="1"/>
        </p:nvSpPr>
        <p:spPr>
          <a:xfrm>
            <a:off x="543339" y="555287"/>
            <a:ext cx="5151783" cy="5355312"/>
          </a:xfrm>
          <a:prstGeom prst="rect">
            <a:avLst/>
          </a:prstGeom>
        </p:spPr>
        <p:txBody>
          <a:bodyPr wrap="square">
            <a:spAutoFit/>
          </a:bodyPr>
          <a:lstStyle/>
          <a:p>
            <a:r>
              <a:rPr lang="en-GB" b="1" i="0" dirty="0">
                <a:solidFill>
                  <a:srgbClr val="00303C"/>
                </a:solidFill>
                <a:effectLst/>
                <a:latin typeface="Futura" panose="020B0602020204020303" pitchFamily="34" charset="-79"/>
                <a:cs typeface="Futura" panose="020B0602020204020303" pitchFamily="34" charset="-79"/>
              </a:rPr>
              <a:t>Other deductions from your payslip</a:t>
            </a:r>
          </a:p>
          <a:p>
            <a:r>
              <a:rPr lang="en-GB" dirty="0">
                <a:solidFill>
                  <a:srgbClr val="00303C"/>
                </a:solidFill>
                <a:effectLst/>
                <a:latin typeface="Futura" panose="020B0602020204020303" pitchFamily="34" charset="-79"/>
                <a:cs typeface="Futura" panose="020B0602020204020303" pitchFamily="34" charset="-79"/>
              </a:rPr>
              <a:t>Pension scheme contributions:</a:t>
            </a:r>
          </a:p>
          <a:p>
            <a:endParaRPr lang="en-GB" sz="1800" kern="1200" dirty="0">
              <a:solidFill>
                <a:schemeClr val="tx1"/>
              </a:solidFill>
              <a:effectLst/>
              <a:latin typeface="+mn-lt"/>
              <a:ea typeface="+mn-ea"/>
              <a:cs typeface="+mn-cs"/>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Many people contribute to a pension scheme (a different one from the state pension that you qualify for by making National Insurance contributions).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These pension contributions are taken from your gross pay. Importantly, pension contributions are taken off your gross pay before Income Tax is calculated. This means the pension contributions result in you paying less Income Tax.</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If you pay tax at the 20% rate this means that for every £10 you put into your pension, you are making a further tax saving of £2 in Income Tax. </a:t>
            </a:r>
          </a:p>
        </p:txBody>
      </p:sp>
      <p:sp>
        <p:nvSpPr>
          <p:cNvPr id="9" name="Rectangle 8">
            <a:extLst>
              <a:ext uri="{FF2B5EF4-FFF2-40B4-BE49-F238E27FC236}">
                <a16:creationId xmlns:a16="http://schemas.microsoft.com/office/drawing/2014/main" id="{1C5A3109-0E49-6F43-B3ED-4B010AB1D732}"/>
              </a:ext>
            </a:extLst>
          </p:cNvPr>
          <p:cNvSpPr/>
          <p:nvPr userDrawn="1"/>
        </p:nvSpPr>
        <p:spPr>
          <a:xfrm>
            <a:off x="6105940" y="555287"/>
            <a:ext cx="5334000" cy="1200329"/>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Voluntary deductions: </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Some people also make payments to a charity or save into a credit union account.</a:t>
            </a:r>
          </a:p>
        </p:txBody>
      </p:sp>
    </p:spTree>
    <p:extLst>
      <p:ext uri="{BB962C8B-B14F-4D97-AF65-F5344CB8AC3E}">
        <p14:creationId xmlns:p14="http://schemas.microsoft.com/office/powerpoint/2010/main" val="19789771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06_Title Slide">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2C0E140D-5E87-E440-A828-E53A6A4573DB}"/>
              </a:ext>
            </a:extLst>
          </p:cNvPr>
          <p:cNvPicPr>
            <a:picLocks noChangeAspect="1"/>
          </p:cNvPicPr>
          <p:nvPr userDrawn="1"/>
        </p:nvPicPr>
        <p:blipFill>
          <a:blip r:embed="rId2"/>
          <a:stretch>
            <a:fillRect/>
          </a:stretch>
        </p:blipFill>
        <p:spPr>
          <a:xfrm>
            <a:off x="2198233" y="186125"/>
            <a:ext cx="7293637" cy="5703788"/>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0A224269-8445-AC4A-80E9-6C45EEAF4376}"/>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B35532C-010D-6A46-9993-EF465ABFC237}"/>
              </a:ext>
            </a:extLst>
          </p:cNvPr>
          <p:cNvSpPr/>
          <p:nvPr userDrawn="1"/>
        </p:nvSpPr>
        <p:spPr>
          <a:xfrm>
            <a:off x="5977217" y="3244334"/>
            <a:ext cx="237566" cy="369332"/>
          </a:xfrm>
          <a:prstGeom prst="rect">
            <a:avLst/>
          </a:prstGeom>
        </p:spPr>
        <p:txBody>
          <a:bodyPr wrap="none">
            <a:spAutoFit/>
          </a:bodyPr>
          <a:lstStyle/>
          <a:p>
            <a:r>
              <a:rPr lang="en-US" dirty="0"/>
              <a:t> </a:t>
            </a:r>
          </a:p>
        </p:txBody>
      </p:sp>
      <p:sp>
        <p:nvSpPr>
          <p:cNvPr id="7" name="Rectangle 6">
            <a:extLst>
              <a:ext uri="{FF2B5EF4-FFF2-40B4-BE49-F238E27FC236}">
                <a16:creationId xmlns:a16="http://schemas.microsoft.com/office/drawing/2014/main" id="{433624F4-548B-4241-8731-501B2AAA1E22}"/>
              </a:ext>
            </a:extLst>
          </p:cNvPr>
          <p:cNvSpPr/>
          <p:nvPr userDrawn="1"/>
        </p:nvSpPr>
        <p:spPr>
          <a:xfrm>
            <a:off x="5977217" y="3244334"/>
            <a:ext cx="237566" cy="369332"/>
          </a:xfrm>
          <a:prstGeom prst="rect">
            <a:avLst/>
          </a:prstGeom>
        </p:spPr>
        <p:txBody>
          <a:bodyPr wrap="none">
            <a:spAutoFit/>
          </a:bodyPr>
          <a:lstStyle/>
          <a:p>
            <a:r>
              <a:rPr lang="en-US" dirty="0"/>
              <a:t> </a:t>
            </a:r>
          </a:p>
        </p:txBody>
      </p:sp>
      <p:sp>
        <p:nvSpPr>
          <p:cNvPr id="17" name="TextBox 16">
            <a:extLst>
              <a:ext uri="{FF2B5EF4-FFF2-40B4-BE49-F238E27FC236}">
                <a16:creationId xmlns:a16="http://schemas.microsoft.com/office/drawing/2014/main" id="{FCC3D666-F713-214C-957F-17CA0802AD05}"/>
              </a:ext>
            </a:extLst>
          </p:cNvPr>
          <p:cNvSpPr txBox="1"/>
          <p:nvPr userDrawn="1"/>
        </p:nvSpPr>
        <p:spPr>
          <a:xfrm>
            <a:off x="3120889" y="847759"/>
            <a:ext cx="4601818" cy="523220"/>
          </a:xfrm>
          <a:prstGeom prst="rect">
            <a:avLst/>
          </a:prstGeom>
          <a:noFill/>
        </p:spPr>
        <p:txBody>
          <a:bodyPr wrap="square" rtlCol="0">
            <a:spAutoFit/>
          </a:bodyPr>
          <a:lstStyle/>
          <a:p>
            <a:r>
              <a:rPr lang="en-US" sz="2800" dirty="0">
                <a:solidFill>
                  <a:srgbClr val="188785"/>
                </a:solidFill>
                <a:latin typeface="Futura Medium" panose="020B0602020204020303" pitchFamily="34" charset="-79"/>
                <a:cs typeface="Futura Medium" panose="020B0602020204020303" pitchFamily="34" charset="-79"/>
              </a:rPr>
              <a:t>QUESTIONS</a:t>
            </a:r>
          </a:p>
        </p:txBody>
      </p:sp>
      <p:cxnSp>
        <p:nvCxnSpPr>
          <p:cNvPr id="18" name="Straight Connector 17">
            <a:extLst>
              <a:ext uri="{FF2B5EF4-FFF2-40B4-BE49-F238E27FC236}">
                <a16:creationId xmlns:a16="http://schemas.microsoft.com/office/drawing/2014/main" id="{F151F126-AC61-CB4D-ADA6-26FED0BDC070}"/>
              </a:ext>
            </a:extLst>
          </p:cNvPr>
          <p:cNvCxnSpPr>
            <a:cxnSpLocks/>
          </p:cNvCxnSpPr>
          <p:nvPr userDrawn="1"/>
        </p:nvCxnSpPr>
        <p:spPr>
          <a:xfrm>
            <a:off x="3215215" y="1361319"/>
            <a:ext cx="2114812" cy="0"/>
          </a:xfrm>
          <a:prstGeom prst="line">
            <a:avLst/>
          </a:prstGeom>
          <a:ln>
            <a:solidFill>
              <a:srgbClr val="F9D500"/>
            </a:solidFill>
          </a:ln>
        </p:spPr>
        <p:style>
          <a:lnRef idx="3">
            <a:schemeClr val="accent5"/>
          </a:lnRef>
          <a:fillRef idx="0">
            <a:schemeClr val="accent5"/>
          </a:fillRef>
          <a:effectRef idx="2">
            <a:schemeClr val="accent5"/>
          </a:effectRef>
          <a:fontRef idx="minor">
            <a:schemeClr val="tx1"/>
          </a:fontRef>
        </p:style>
      </p:cxnSp>
      <p:pic>
        <p:nvPicPr>
          <p:cNvPr id="13" name="Picture 12">
            <a:extLst>
              <a:ext uri="{FF2B5EF4-FFF2-40B4-BE49-F238E27FC236}">
                <a16:creationId xmlns:a16="http://schemas.microsoft.com/office/drawing/2014/main" id="{9DB40DA6-DFE4-4E45-B3DA-B9A13EA55A73}"/>
              </a:ext>
            </a:extLst>
          </p:cNvPr>
          <p:cNvPicPr>
            <a:picLocks noChangeAspect="1"/>
          </p:cNvPicPr>
          <p:nvPr userDrawn="1"/>
        </p:nvPicPr>
        <p:blipFill>
          <a:blip r:embed="rId3"/>
          <a:stretch>
            <a:fillRect/>
          </a:stretch>
        </p:blipFill>
        <p:spPr>
          <a:xfrm>
            <a:off x="1766295" y="968087"/>
            <a:ext cx="1205506" cy="1193570"/>
          </a:xfrm>
          <a:prstGeom prst="rect">
            <a:avLst/>
          </a:prstGeom>
        </p:spPr>
      </p:pic>
      <p:sp>
        <p:nvSpPr>
          <p:cNvPr id="2" name="Rectangle 1">
            <a:extLst>
              <a:ext uri="{FF2B5EF4-FFF2-40B4-BE49-F238E27FC236}">
                <a16:creationId xmlns:a16="http://schemas.microsoft.com/office/drawing/2014/main" id="{445697FA-5077-6A4C-8B26-AAABE4FF5166}"/>
              </a:ext>
            </a:extLst>
          </p:cNvPr>
          <p:cNvSpPr/>
          <p:nvPr userDrawn="1"/>
        </p:nvSpPr>
        <p:spPr>
          <a:xfrm>
            <a:off x="3120889" y="1564872"/>
            <a:ext cx="5377068" cy="2031325"/>
          </a:xfrm>
          <a:prstGeom prst="rect">
            <a:avLst/>
          </a:prstGeom>
        </p:spPr>
        <p:txBody>
          <a:bodyPr wrap="square">
            <a:spAutoFit/>
          </a:bodyPr>
          <a:lstStyle/>
          <a:p>
            <a:r>
              <a:rPr lang="en-GB" sz="1800" b="1" kern="1200" dirty="0">
                <a:solidFill>
                  <a:srgbClr val="188785"/>
                </a:solidFill>
                <a:effectLst/>
                <a:latin typeface="FUTURA MEDIUM" panose="020B0602020204020303" pitchFamily="34" charset="-79"/>
                <a:ea typeface="+mn-ea"/>
                <a:cs typeface="FUTURA MEDIUM" panose="020B0602020204020303" pitchFamily="34" charset="-79"/>
              </a:rPr>
              <a:t>1. </a:t>
            </a:r>
            <a:r>
              <a:rPr lang="en-GB" sz="1800" kern="1200" dirty="0">
                <a:solidFill>
                  <a:srgbClr val="188785"/>
                </a:solidFill>
                <a:effectLst/>
                <a:latin typeface="Futura Medium" panose="020B0602020204020303" pitchFamily="34" charset="-79"/>
                <a:ea typeface="+mn-ea"/>
                <a:cs typeface="Futura Medium" panose="020B0602020204020303" pitchFamily="34" charset="-79"/>
              </a:rPr>
              <a:t>Explain the difference between gross pay and  </a:t>
            </a:r>
          </a:p>
          <a:p>
            <a:r>
              <a:rPr lang="en-GB" sz="1800" kern="1200" dirty="0">
                <a:solidFill>
                  <a:srgbClr val="188785"/>
                </a:solidFill>
                <a:effectLst/>
                <a:latin typeface="Futura Medium" panose="020B0602020204020303" pitchFamily="34" charset="-79"/>
                <a:ea typeface="+mn-ea"/>
                <a:cs typeface="Futura Medium" panose="020B0602020204020303" pitchFamily="34" charset="-79"/>
              </a:rPr>
              <a:t>    net pay.</a:t>
            </a:r>
          </a:p>
          <a:p>
            <a:endParaRPr lang="en-GB" sz="1800" kern="1200" dirty="0">
              <a:solidFill>
                <a:srgbClr val="188785"/>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188785"/>
                </a:solidFill>
                <a:effectLst/>
                <a:latin typeface="FUTURA MEDIUM" panose="020B0602020204020303" pitchFamily="34" charset="-79"/>
                <a:ea typeface="+mn-ea"/>
                <a:cs typeface="FUTURA MEDIUM" panose="020B0602020204020303" pitchFamily="34" charset="-79"/>
              </a:rPr>
              <a:t>2.</a:t>
            </a:r>
            <a:r>
              <a:rPr lang="en-GB" sz="1800" kern="1200" dirty="0">
                <a:solidFill>
                  <a:srgbClr val="188785"/>
                </a:solidFill>
                <a:effectLst/>
                <a:latin typeface="Futura Medium" panose="020B0602020204020303" pitchFamily="34" charset="-79"/>
                <a:ea typeface="+mn-ea"/>
                <a:cs typeface="Futura Medium" panose="020B0602020204020303" pitchFamily="34" charset="-79"/>
              </a:rPr>
              <a:t> Name three deductions you might see on a  </a:t>
            </a:r>
          </a:p>
          <a:p>
            <a:r>
              <a:rPr lang="en-GB" sz="1800" kern="1200" dirty="0">
                <a:solidFill>
                  <a:srgbClr val="188785"/>
                </a:solidFill>
                <a:effectLst/>
                <a:latin typeface="Futura Medium" panose="020B0602020204020303" pitchFamily="34" charset="-79"/>
                <a:ea typeface="+mn-ea"/>
                <a:cs typeface="Futura Medium" panose="020B0602020204020303" pitchFamily="34" charset="-79"/>
              </a:rPr>
              <a:t>    payslip.</a:t>
            </a:r>
          </a:p>
          <a:p>
            <a:endParaRPr lang="en-GB" sz="1800" kern="1200" dirty="0">
              <a:solidFill>
                <a:srgbClr val="188785"/>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188785"/>
                </a:solidFill>
                <a:effectLst/>
                <a:latin typeface="FUTURA MEDIUM" panose="020B0602020204020303" pitchFamily="34" charset="-79"/>
                <a:ea typeface="+mn-ea"/>
                <a:cs typeface="FUTURA MEDIUM" panose="020B0602020204020303" pitchFamily="34" charset="-79"/>
              </a:rPr>
              <a:t>3.</a:t>
            </a:r>
            <a:r>
              <a:rPr lang="en-GB" sz="1800" kern="1200" dirty="0">
                <a:solidFill>
                  <a:srgbClr val="188785"/>
                </a:solidFill>
                <a:effectLst/>
                <a:latin typeface="Futura Medium" panose="020B0602020204020303" pitchFamily="34" charset="-79"/>
                <a:ea typeface="+mn-ea"/>
                <a:cs typeface="Futura Medium" panose="020B0602020204020303" pitchFamily="34" charset="-79"/>
              </a:rPr>
              <a:t> What does the term PAYE mean?</a:t>
            </a:r>
          </a:p>
        </p:txBody>
      </p:sp>
      <p:sp>
        <p:nvSpPr>
          <p:cNvPr id="15" name="TextBox 14">
            <a:extLst>
              <a:ext uri="{FF2B5EF4-FFF2-40B4-BE49-F238E27FC236}">
                <a16:creationId xmlns:a16="http://schemas.microsoft.com/office/drawing/2014/main" id="{19629CD2-63AD-6F47-8718-385FF97B8DA0}"/>
              </a:ext>
            </a:extLst>
          </p:cNvPr>
          <p:cNvSpPr txBox="1"/>
          <p:nvPr userDrawn="1"/>
        </p:nvSpPr>
        <p:spPr>
          <a:xfrm>
            <a:off x="3448878" y="6289627"/>
            <a:ext cx="9065699"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TAX AND NATIONAL INSURANCE</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40465625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6D7C9AF-9FE1-CE4C-BE76-DAE07E0F6C90}"/>
              </a:ext>
            </a:extLst>
          </p:cNvPr>
          <p:cNvSpPr/>
          <p:nvPr userDrawn="1"/>
        </p:nvSpPr>
        <p:spPr>
          <a:xfrm>
            <a:off x="0" y="4798"/>
            <a:ext cx="12192000" cy="6520070"/>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9" name="Rectangle 8">
            <a:extLst>
              <a:ext uri="{FF2B5EF4-FFF2-40B4-BE49-F238E27FC236}">
                <a16:creationId xmlns:a16="http://schemas.microsoft.com/office/drawing/2014/main" id="{0B02F53F-0F0D-064E-9A6C-1D0E7410E811}"/>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27D7603-3934-354E-B7D4-7C18669079F4}"/>
              </a:ext>
            </a:extLst>
          </p:cNvPr>
          <p:cNvSpPr txBox="1"/>
          <p:nvPr userDrawn="1"/>
        </p:nvSpPr>
        <p:spPr>
          <a:xfrm>
            <a:off x="3041374" y="6289627"/>
            <a:ext cx="9473203"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MOVING ON FROM SCHOOL </a:t>
            </a:r>
            <a:r>
              <a:rPr lang="en-GB" sz="2400" b="0" i="0" dirty="0">
                <a:solidFill>
                  <a:schemeClr val="bg1">
                    <a:alpha val="39000"/>
                  </a:schemeClr>
                </a:solidFill>
                <a:latin typeface="Futura Medium" panose="020B0602020204020303" pitchFamily="34" charset="-79"/>
                <a:cs typeface="Futura Medium" panose="020B0602020204020303" pitchFamily="34" charset="-79"/>
              </a:rPr>
              <a:t>NEXT STEPS: APPRENTICESHIP</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pic>
        <p:nvPicPr>
          <p:cNvPr id="7" name="Picture 6">
            <a:extLst>
              <a:ext uri="{FF2B5EF4-FFF2-40B4-BE49-F238E27FC236}">
                <a16:creationId xmlns:a16="http://schemas.microsoft.com/office/drawing/2014/main" id="{81D9360A-8F46-F947-889D-6E18F4508BCA}"/>
              </a:ext>
            </a:extLst>
          </p:cNvPr>
          <p:cNvPicPr>
            <a:picLocks noChangeAspect="1"/>
          </p:cNvPicPr>
          <p:nvPr userDrawn="1"/>
        </p:nvPicPr>
        <p:blipFill rotWithShape="1">
          <a:blip r:embed="rId2"/>
          <a:srcRect l="12210" r="16719"/>
          <a:stretch/>
        </p:blipFill>
        <p:spPr>
          <a:xfrm>
            <a:off x="5576635" y="0"/>
            <a:ext cx="6609521" cy="6211777"/>
          </a:xfrm>
          <a:prstGeom prst="rect">
            <a:avLst/>
          </a:prstGeom>
        </p:spPr>
      </p:pic>
    </p:spTree>
    <p:extLst>
      <p:ext uri="{BB962C8B-B14F-4D97-AF65-F5344CB8AC3E}">
        <p14:creationId xmlns:p14="http://schemas.microsoft.com/office/powerpoint/2010/main" val="25337802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07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3A1AE24-586C-AA4D-94F9-CAF58BFE22F9}"/>
              </a:ext>
            </a:extLst>
          </p:cNvPr>
          <p:cNvPicPr>
            <a:picLocks noChangeAspect="1"/>
          </p:cNvPicPr>
          <p:nvPr userDrawn="1"/>
        </p:nvPicPr>
        <p:blipFill rotWithShape="1">
          <a:blip r:embed="rId2"/>
          <a:srcRect l="11596" r="31382"/>
          <a:stretch/>
        </p:blipFill>
        <p:spPr>
          <a:xfrm>
            <a:off x="5487788" y="0"/>
            <a:ext cx="6713758" cy="6858000"/>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9" name="Rounded Rectangle 8">
            <a:extLst>
              <a:ext uri="{FF2B5EF4-FFF2-40B4-BE49-F238E27FC236}">
                <a16:creationId xmlns:a16="http://schemas.microsoft.com/office/drawing/2014/main" id="{60CFF61D-42FF-4B41-B314-990234BCC9B9}"/>
              </a:ext>
            </a:extLst>
          </p:cNvPr>
          <p:cNvSpPr/>
          <p:nvPr userDrawn="1"/>
        </p:nvSpPr>
        <p:spPr>
          <a:xfrm>
            <a:off x="425727" y="353857"/>
            <a:ext cx="4686300" cy="5509710"/>
          </a:xfrm>
          <a:prstGeom prst="roundRect">
            <a:avLst>
              <a:gd name="adj" fmla="val 10534"/>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31D05D6-E8C6-5141-AA4C-66F966963F5F}"/>
              </a:ext>
            </a:extLst>
          </p:cNvPr>
          <p:cNvSpPr/>
          <p:nvPr userDrawn="1"/>
        </p:nvSpPr>
        <p:spPr>
          <a:xfrm>
            <a:off x="1397323" y="683468"/>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cxnSp>
        <p:nvCxnSpPr>
          <p:cNvPr id="12" name="Straight Connector 11">
            <a:extLst>
              <a:ext uri="{FF2B5EF4-FFF2-40B4-BE49-F238E27FC236}">
                <a16:creationId xmlns:a16="http://schemas.microsoft.com/office/drawing/2014/main" id="{17561920-6C2E-2F4F-96D9-EAACB0D51416}"/>
              </a:ext>
            </a:extLst>
          </p:cNvPr>
          <p:cNvCxnSpPr/>
          <p:nvPr userDrawn="1"/>
        </p:nvCxnSpPr>
        <p:spPr>
          <a:xfrm>
            <a:off x="879613" y="1301807"/>
            <a:ext cx="3636579" cy="0"/>
          </a:xfrm>
          <a:prstGeom prst="line">
            <a:avLst/>
          </a:prstGeom>
          <a:ln>
            <a:solidFill>
              <a:srgbClr val="F9D500"/>
            </a:solidFill>
          </a:ln>
        </p:spPr>
        <p:style>
          <a:lnRef idx="3">
            <a:schemeClr val="accent6"/>
          </a:lnRef>
          <a:fillRef idx="0">
            <a:schemeClr val="accent6"/>
          </a:fillRef>
          <a:effectRef idx="2">
            <a:schemeClr val="accent6"/>
          </a:effectRef>
          <a:fontRef idx="minor">
            <a:schemeClr val="tx1"/>
          </a:fontRef>
        </p:style>
      </p:cxnSp>
      <p:sp>
        <p:nvSpPr>
          <p:cNvPr id="14" name="Rectangle 13">
            <a:extLst>
              <a:ext uri="{FF2B5EF4-FFF2-40B4-BE49-F238E27FC236}">
                <a16:creationId xmlns:a16="http://schemas.microsoft.com/office/drawing/2014/main" id="{0A224269-8445-AC4A-80E9-6C45EEAF4376}"/>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E8271256-E12D-1340-A964-604CCA048FBD}"/>
              </a:ext>
            </a:extLst>
          </p:cNvPr>
          <p:cNvPicPr>
            <a:picLocks noChangeAspect="1"/>
          </p:cNvPicPr>
          <p:nvPr userDrawn="1"/>
        </p:nvPicPr>
        <p:blipFill>
          <a:blip r:embed="rId3"/>
          <a:stretch>
            <a:fillRect/>
          </a:stretch>
        </p:blipFill>
        <p:spPr>
          <a:xfrm>
            <a:off x="807066" y="608228"/>
            <a:ext cx="620573" cy="615762"/>
          </a:xfrm>
          <a:prstGeom prst="rect">
            <a:avLst/>
          </a:prstGeom>
        </p:spPr>
      </p:pic>
      <p:sp>
        <p:nvSpPr>
          <p:cNvPr id="15" name="TextBox 14">
            <a:extLst>
              <a:ext uri="{FF2B5EF4-FFF2-40B4-BE49-F238E27FC236}">
                <a16:creationId xmlns:a16="http://schemas.microsoft.com/office/drawing/2014/main" id="{E676D6FA-282D-3145-A10A-6DE156CA5763}"/>
              </a:ext>
            </a:extLst>
          </p:cNvPr>
          <p:cNvSpPr txBox="1"/>
          <p:nvPr userDrawn="1"/>
        </p:nvSpPr>
        <p:spPr>
          <a:xfrm>
            <a:off x="3448878" y="6289627"/>
            <a:ext cx="9065699"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TAX AND NATIONAL INSURANCE</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2" name="Rectangle 1">
            <a:extLst>
              <a:ext uri="{FF2B5EF4-FFF2-40B4-BE49-F238E27FC236}">
                <a16:creationId xmlns:a16="http://schemas.microsoft.com/office/drawing/2014/main" id="{838DBC7D-D34F-E544-AB11-BB5655EA6175}"/>
              </a:ext>
            </a:extLst>
          </p:cNvPr>
          <p:cNvSpPr/>
          <p:nvPr userDrawn="1"/>
        </p:nvSpPr>
        <p:spPr>
          <a:xfrm>
            <a:off x="807066" y="1553601"/>
            <a:ext cx="3943838" cy="2308324"/>
          </a:xfrm>
          <a:prstGeom prst="rect">
            <a:avLst/>
          </a:prstGeom>
        </p:spPr>
        <p:txBody>
          <a:bodyPr wrap="square">
            <a:spAutoFit/>
          </a:bodyPr>
          <a:lstStyle/>
          <a:p>
            <a:r>
              <a:rPr lang="en-GB" sz="1800" b="1" kern="1200" dirty="0">
                <a:solidFill>
                  <a:schemeClr val="bg1"/>
                </a:solidFill>
                <a:effectLst/>
                <a:latin typeface="FUTURA MEDIUM" panose="020B0602020204020303" pitchFamily="34" charset="-79"/>
                <a:ea typeface="+mn-ea"/>
                <a:cs typeface="FUTURA MEDIUM" panose="020B0602020204020303" pitchFamily="34" charset="-79"/>
              </a:rPr>
              <a:t>More people than ever are setting up their own business and according to the Office of National Statistics, over 5 million people (15.3% of the labour workforce) were self-employed at the end of 2019, compared to 3.3 million (12% of labour workforce) in 2001.</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p:txBody>
      </p:sp>
    </p:spTree>
    <p:extLst>
      <p:ext uri="{BB962C8B-B14F-4D97-AF65-F5344CB8AC3E}">
        <p14:creationId xmlns:p14="http://schemas.microsoft.com/office/powerpoint/2010/main" val="7971158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5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2B87383-2865-2444-A5F6-D58ADBB23211}"/>
              </a:ext>
            </a:extLst>
          </p:cNvPr>
          <p:cNvSpPr txBox="1"/>
          <p:nvPr userDrawn="1"/>
        </p:nvSpPr>
        <p:spPr>
          <a:xfrm>
            <a:off x="1121641" y="471570"/>
            <a:ext cx="9533107" cy="461665"/>
          </a:xfrm>
          <a:prstGeom prst="rect">
            <a:avLst/>
          </a:prstGeom>
          <a:noFill/>
        </p:spPr>
        <p:txBody>
          <a:bodyPr wrap="square" rtlCol="0">
            <a:spAutoFit/>
          </a:bodyPr>
          <a:lstStyle/>
          <a:p>
            <a:r>
              <a:rPr lang="en-US" sz="2400" dirty="0">
                <a:solidFill>
                  <a:srgbClr val="188785"/>
                </a:solidFill>
                <a:latin typeface="Futura Medium" panose="020B0602020204020303" pitchFamily="34" charset="-79"/>
                <a:cs typeface="Futura Medium" panose="020B0602020204020303" pitchFamily="34" charset="-79"/>
              </a:rPr>
              <a:t>SELF-EMPLOYED</a:t>
            </a:r>
          </a:p>
        </p:txBody>
      </p:sp>
      <p:cxnSp>
        <p:nvCxnSpPr>
          <p:cNvPr id="15" name="Straight Connector 14">
            <a:extLst>
              <a:ext uri="{FF2B5EF4-FFF2-40B4-BE49-F238E27FC236}">
                <a16:creationId xmlns:a16="http://schemas.microsoft.com/office/drawing/2014/main" id="{1EC67118-D5EE-324D-BBF4-AAD79F8CE596}"/>
              </a:ext>
            </a:extLst>
          </p:cNvPr>
          <p:cNvCxnSpPr>
            <a:cxnSpLocks/>
          </p:cNvCxnSpPr>
          <p:nvPr userDrawn="1"/>
        </p:nvCxnSpPr>
        <p:spPr>
          <a:xfrm>
            <a:off x="1215968" y="893690"/>
            <a:ext cx="2282606" cy="0"/>
          </a:xfrm>
          <a:prstGeom prst="line">
            <a:avLst/>
          </a:prstGeom>
          <a:ln>
            <a:solidFill>
              <a:srgbClr val="F9D500"/>
            </a:solidFill>
          </a:ln>
        </p:spPr>
        <p:style>
          <a:lnRef idx="3">
            <a:schemeClr val="accent5"/>
          </a:lnRef>
          <a:fillRef idx="0">
            <a:schemeClr val="accent5"/>
          </a:fillRef>
          <a:effectRef idx="2">
            <a:schemeClr val="accent5"/>
          </a:effectRef>
          <a:fontRef idx="minor">
            <a:schemeClr val="tx1"/>
          </a:fontRef>
        </p:style>
      </p:cxnSp>
      <p:pic>
        <p:nvPicPr>
          <p:cNvPr id="9" name="Picture 8">
            <a:extLst>
              <a:ext uri="{FF2B5EF4-FFF2-40B4-BE49-F238E27FC236}">
                <a16:creationId xmlns:a16="http://schemas.microsoft.com/office/drawing/2014/main" id="{D6144EB4-4B3E-BD42-A217-1A7AFF659990}"/>
              </a:ext>
            </a:extLst>
          </p:cNvPr>
          <p:cNvPicPr>
            <a:picLocks noChangeAspect="1"/>
          </p:cNvPicPr>
          <p:nvPr userDrawn="1"/>
        </p:nvPicPr>
        <p:blipFill>
          <a:blip r:embed="rId2"/>
          <a:stretch>
            <a:fillRect/>
          </a:stretch>
        </p:blipFill>
        <p:spPr>
          <a:xfrm>
            <a:off x="531567" y="420801"/>
            <a:ext cx="613265" cy="602958"/>
          </a:xfrm>
          <a:prstGeom prst="rect">
            <a:avLst/>
          </a:prstGeom>
        </p:spPr>
      </p:pic>
      <p:sp>
        <p:nvSpPr>
          <p:cNvPr id="14" name="TextBox 13">
            <a:extLst>
              <a:ext uri="{FF2B5EF4-FFF2-40B4-BE49-F238E27FC236}">
                <a16:creationId xmlns:a16="http://schemas.microsoft.com/office/drawing/2014/main" id="{8C765E07-FF17-6748-9195-550501D71E3D}"/>
              </a:ext>
            </a:extLst>
          </p:cNvPr>
          <p:cNvSpPr txBox="1"/>
          <p:nvPr userDrawn="1"/>
        </p:nvSpPr>
        <p:spPr>
          <a:xfrm>
            <a:off x="6095999" y="6289627"/>
            <a:ext cx="6418577"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SELF-EMPLOYED</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11" name="Rectangle 10">
            <a:extLst>
              <a:ext uri="{FF2B5EF4-FFF2-40B4-BE49-F238E27FC236}">
                <a16:creationId xmlns:a16="http://schemas.microsoft.com/office/drawing/2014/main" id="{0774E366-E973-6440-A703-E6F3EC24C247}"/>
              </a:ext>
            </a:extLst>
          </p:cNvPr>
          <p:cNvSpPr/>
          <p:nvPr userDrawn="1"/>
        </p:nvSpPr>
        <p:spPr>
          <a:xfrm>
            <a:off x="531567" y="1315811"/>
            <a:ext cx="5241856" cy="4247317"/>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A person is self-employed if they run a business for themselves and take responsibility for its successes and failures. They may also be an independent contractor who provides a service for an organisation when the business does not have the staff to provide this themselves. Self-employed people have the flexibility to choose when they work, and how much work to take on. However, they do not benefit from many of the rights that employees have, such as holiday pay or sick pay.</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For people who are self-employed the same tax bands apply, but they only pay tax on their profits: </a:t>
            </a:r>
          </a:p>
        </p:txBody>
      </p:sp>
      <p:sp>
        <p:nvSpPr>
          <p:cNvPr id="12" name="Rectangle 11">
            <a:extLst>
              <a:ext uri="{FF2B5EF4-FFF2-40B4-BE49-F238E27FC236}">
                <a16:creationId xmlns:a16="http://schemas.microsoft.com/office/drawing/2014/main" id="{FCE937AC-17FF-824E-817A-FAB852C912BC}"/>
              </a:ext>
            </a:extLst>
          </p:cNvPr>
          <p:cNvSpPr/>
          <p:nvPr userDrawn="1"/>
        </p:nvSpPr>
        <p:spPr>
          <a:xfrm>
            <a:off x="5983357" y="1315811"/>
            <a:ext cx="5582477" cy="4247317"/>
          </a:xfrm>
          <a:prstGeom prst="rect">
            <a:avLst/>
          </a:prstGeom>
        </p:spPr>
        <p:txBody>
          <a:bodyPr wrap="square">
            <a:spAutoFit/>
          </a:bodyPr>
          <a:lstStyle/>
          <a:p>
            <a:pPr algn="ctr"/>
            <a:r>
              <a:rPr lang="en-GB" b="1" i="0" dirty="0">
                <a:solidFill>
                  <a:srgbClr val="00303C"/>
                </a:solidFill>
                <a:effectLst/>
                <a:latin typeface="Futura" panose="020B0602020204020303" pitchFamily="34" charset="-79"/>
                <a:cs typeface="Futura" panose="020B0602020204020303" pitchFamily="34" charset="-79"/>
              </a:rPr>
              <a:t>Business income – Business expenses = Profit</a:t>
            </a:r>
          </a:p>
          <a:p>
            <a:endParaRPr lang="en-GB" dirty="0">
              <a:solidFill>
                <a:srgbClr val="00303C"/>
              </a:solidFill>
              <a:effectLst/>
              <a:latin typeface="Futura Medium" panose="020B0602020204020303" pitchFamily="34" charset="-79"/>
              <a:cs typeface="Futura Medium" panose="020B0602020204020303" pitchFamily="34" charset="-79"/>
            </a:endParaRP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Business income is the money you are paid by your customers. For example, the business income of a window cleaner is all of the money paid to them by customers for cleaning their windows over the year.</a:t>
            </a:r>
          </a:p>
          <a:p>
            <a:pPr marL="285750" indent="-285750">
              <a:buFont typeface="Arial" panose="020B0604020202020204" pitchFamily="34" charset="0"/>
              <a:buChar char="•"/>
            </a:pPr>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Business expenses are the costs that you incur in order to run your business. For the window cleaner, this might be the cost of running a van and the materials needed to clean the windows.</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Once the profit has been worked out, it is taxed using the same tax bands we have seen before.</a:t>
            </a:r>
          </a:p>
        </p:txBody>
      </p:sp>
    </p:spTree>
    <p:extLst>
      <p:ext uri="{BB962C8B-B14F-4D97-AF65-F5344CB8AC3E}">
        <p14:creationId xmlns:p14="http://schemas.microsoft.com/office/powerpoint/2010/main" val="14622807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6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C765E07-FF17-6748-9195-550501D71E3D}"/>
              </a:ext>
            </a:extLst>
          </p:cNvPr>
          <p:cNvSpPr txBox="1"/>
          <p:nvPr userDrawn="1"/>
        </p:nvSpPr>
        <p:spPr>
          <a:xfrm>
            <a:off x="6095999" y="6289627"/>
            <a:ext cx="6418577"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SELF-EMPLOYED</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2" name="Rectangle 1">
            <a:extLst>
              <a:ext uri="{FF2B5EF4-FFF2-40B4-BE49-F238E27FC236}">
                <a16:creationId xmlns:a16="http://schemas.microsoft.com/office/drawing/2014/main" id="{19A11D5B-B091-EC46-A0DB-CEEEF4D00BE5}"/>
              </a:ext>
            </a:extLst>
          </p:cNvPr>
          <p:cNvSpPr/>
          <p:nvPr userDrawn="1"/>
        </p:nvSpPr>
        <p:spPr>
          <a:xfrm>
            <a:off x="503583" y="496573"/>
            <a:ext cx="5231295" cy="3139321"/>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People who are self-employed also pay National Insurance through their Self-Assessment Tax Return. In 2020/21 there are two types to pay:</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i="0" kern="1200" dirty="0">
                <a:solidFill>
                  <a:srgbClr val="00303C"/>
                </a:solidFill>
                <a:effectLst/>
                <a:latin typeface="Futura" panose="020B0602020204020303" pitchFamily="34" charset="-79"/>
                <a:ea typeface="+mn-ea"/>
                <a:cs typeface="Futura" panose="020B0602020204020303" pitchFamily="34" charset="-79"/>
              </a:rPr>
              <a:t>Class 2 National Insurance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 fixed rate of £3.05 per week if your profits are above £6,475 plus;</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i="0" kern="1200" dirty="0">
                <a:solidFill>
                  <a:srgbClr val="00303C"/>
                </a:solidFill>
                <a:effectLst/>
                <a:latin typeface="Futura" panose="020B0602020204020303" pitchFamily="34" charset="-79"/>
                <a:ea typeface="+mn-ea"/>
                <a:cs typeface="Futura" panose="020B0602020204020303" pitchFamily="34" charset="-79"/>
              </a:rPr>
              <a:t>Class 4 National Insurance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based on the business profits below:</a:t>
            </a:r>
          </a:p>
        </p:txBody>
      </p:sp>
      <p:sp>
        <p:nvSpPr>
          <p:cNvPr id="3" name="Rectangle 2">
            <a:extLst>
              <a:ext uri="{FF2B5EF4-FFF2-40B4-BE49-F238E27FC236}">
                <a16:creationId xmlns:a16="http://schemas.microsoft.com/office/drawing/2014/main" id="{98E50AD4-0AAE-CC40-BE4A-DB408E161BCD}"/>
              </a:ext>
            </a:extLst>
          </p:cNvPr>
          <p:cNvSpPr/>
          <p:nvPr userDrawn="1"/>
        </p:nvSpPr>
        <p:spPr>
          <a:xfrm>
            <a:off x="5933661" y="496573"/>
            <a:ext cx="5754756" cy="5355312"/>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People who are employed will have their tax deducted each month before they receive their income and are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able to see the Income Tax they have paid on their payslip.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Those who are self-employed have to complete a Self-Assessment Tax Return once a year. They tell the government what their business income and expenses are and it calculates the tax they are required to pay.</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i="0" kern="1200" dirty="0">
                <a:solidFill>
                  <a:srgbClr val="00303C"/>
                </a:solidFill>
                <a:effectLst/>
                <a:latin typeface="Futura" panose="020B0602020204020303" pitchFamily="34" charset="-79"/>
                <a:ea typeface="+mn-ea"/>
                <a:cs typeface="Futura" panose="020B0602020204020303" pitchFamily="34" charset="-79"/>
              </a:rPr>
              <a:t>BEWARE</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 It can be a lot harder to make sure you have put aside enough to pay your tax bill as a self-employed person as you only make one or two payments per year.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The rule of thumb is to put aside 30% of everything you earn to make sure there is enough to pay the tax owed.</a:t>
            </a:r>
          </a:p>
        </p:txBody>
      </p:sp>
      <p:pic>
        <p:nvPicPr>
          <p:cNvPr id="7" name="Picture 6">
            <a:extLst>
              <a:ext uri="{FF2B5EF4-FFF2-40B4-BE49-F238E27FC236}">
                <a16:creationId xmlns:a16="http://schemas.microsoft.com/office/drawing/2014/main" id="{5A6CDA2A-6910-BA46-A18C-053085EF06DC}"/>
              </a:ext>
            </a:extLst>
          </p:cNvPr>
          <p:cNvPicPr>
            <a:picLocks noChangeAspect="1"/>
          </p:cNvPicPr>
          <p:nvPr userDrawn="1"/>
        </p:nvPicPr>
        <p:blipFill>
          <a:blip r:embed="rId2"/>
          <a:stretch>
            <a:fillRect/>
          </a:stretch>
        </p:blipFill>
        <p:spPr>
          <a:xfrm>
            <a:off x="596347" y="3855177"/>
            <a:ext cx="4813580" cy="1372805"/>
          </a:xfrm>
          <a:prstGeom prst="rect">
            <a:avLst/>
          </a:prstGeom>
        </p:spPr>
      </p:pic>
    </p:spTree>
    <p:extLst>
      <p:ext uri="{BB962C8B-B14F-4D97-AF65-F5344CB8AC3E}">
        <p14:creationId xmlns:p14="http://schemas.microsoft.com/office/powerpoint/2010/main" val="12729184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7_Title Slid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CDEF939-AAB8-DC47-982B-0FC9B1499854}"/>
              </a:ext>
            </a:extLst>
          </p:cNvPr>
          <p:cNvSpPr/>
          <p:nvPr userDrawn="1"/>
        </p:nvSpPr>
        <p:spPr>
          <a:xfrm>
            <a:off x="6828183" y="-16952"/>
            <a:ext cx="5363817" cy="6520070"/>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6A720AB-B5B2-CD4D-AAD7-F35476C7800B}"/>
              </a:ext>
            </a:extLst>
          </p:cNvPr>
          <p:cNvSpPr/>
          <p:nvPr userDrawn="1"/>
        </p:nvSpPr>
        <p:spPr>
          <a:xfrm>
            <a:off x="533400" y="395694"/>
            <a:ext cx="11244470" cy="830997"/>
          </a:xfrm>
          <a:prstGeom prst="rect">
            <a:avLst/>
          </a:prstGeom>
        </p:spPr>
        <p:txBody>
          <a:bodyPr wrap="square">
            <a:spAutoFit/>
          </a:bodyPr>
          <a:lstStyle/>
          <a:p>
            <a:r>
              <a:rPr lang="en-GB" sz="2400" b="0" dirty="0">
                <a:solidFill>
                  <a:srgbClr val="188785"/>
                </a:solidFill>
                <a:effectLst/>
                <a:latin typeface="Futura Medium" panose="020B0602020204020303" pitchFamily="34" charset="-79"/>
                <a:cs typeface="Futura Medium" panose="020B0602020204020303" pitchFamily="34" charset="-79"/>
              </a:rPr>
              <a:t>Worked example</a:t>
            </a:r>
          </a:p>
          <a:p>
            <a:endParaRPr lang="en-GB" sz="2400" dirty="0">
              <a:solidFill>
                <a:srgbClr val="188785"/>
              </a:solidFill>
              <a:effectLst/>
              <a:latin typeface="Futura Medium" panose="020B0602020204020303" pitchFamily="34" charset="-79"/>
              <a:cs typeface="Futura Medium" panose="020B0602020204020303" pitchFamily="34" charset="-79"/>
            </a:endParaRPr>
          </a:p>
        </p:txBody>
      </p:sp>
      <p:sp>
        <p:nvSpPr>
          <p:cNvPr id="2" name="Rectangle 1">
            <a:extLst>
              <a:ext uri="{FF2B5EF4-FFF2-40B4-BE49-F238E27FC236}">
                <a16:creationId xmlns:a16="http://schemas.microsoft.com/office/drawing/2014/main" id="{17E5D34F-DEDB-3544-BF30-1E5AF25904AF}"/>
              </a:ext>
            </a:extLst>
          </p:cNvPr>
          <p:cNvSpPr/>
          <p:nvPr userDrawn="1"/>
        </p:nvSpPr>
        <p:spPr>
          <a:xfrm>
            <a:off x="533400" y="1658747"/>
            <a:ext cx="6062750" cy="3970318"/>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A self-employed gardener earning an annual profit of £22,500 </a:t>
            </a:r>
          </a:p>
          <a:p>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Answer – Class 2 National Insurance –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£3.05 x 52 (weeks in a year) = </a:t>
            </a:r>
            <a:r>
              <a:rPr lang="en-GB" sz="1800" b="1" i="0" kern="1200" dirty="0">
                <a:solidFill>
                  <a:srgbClr val="00303C"/>
                </a:solidFill>
                <a:effectLst/>
                <a:latin typeface="Futura" panose="020B0602020204020303" pitchFamily="34" charset="-79"/>
                <a:ea typeface="+mn-ea"/>
                <a:cs typeface="Futura" panose="020B0602020204020303" pitchFamily="34" charset="-79"/>
              </a:rPr>
              <a:t>£158.60</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Plus, Class 4 National Insurance – on first £9,500</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of profits, National Insurance is £0</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Then pay 9% on remaining £13,000 of profits = </a:t>
            </a:r>
            <a:r>
              <a:rPr lang="en-GB" sz="1800" b="1" i="0" kern="1200" dirty="0">
                <a:solidFill>
                  <a:srgbClr val="00303C"/>
                </a:solidFill>
                <a:effectLst/>
                <a:latin typeface="Futura" panose="020B0602020204020303" pitchFamily="34" charset="-79"/>
                <a:ea typeface="+mn-ea"/>
                <a:cs typeface="Futura" panose="020B0602020204020303" pitchFamily="34" charset="-79"/>
              </a:rPr>
              <a:t>£1,170</a:t>
            </a:r>
          </a:p>
          <a:p>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They do not earn enough profit to pay the upper threshold</a:t>
            </a:r>
          </a:p>
          <a:p>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Total National Insurance = £158.60 + £1,170 = </a:t>
            </a:r>
            <a:r>
              <a:rPr lang="en-GB" sz="1800" b="1" i="0" kern="1200" dirty="0">
                <a:solidFill>
                  <a:srgbClr val="00303C"/>
                </a:solidFill>
                <a:effectLst/>
                <a:latin typeface="Futura" panose="020B0602020204020303" pitchFamily="34" charset="-79"/>
                <a:ea typeface="+mn-ea"/>
                <a:cs typeface="Futura" panose="020B0602020204020303" pitchFamily="34" charset="-79"/>
              </a:rPr>
              <a:t>£1,328.60</a:t>
            </a:r>
          </a:p>
        </p:txBody>
      </p:sp>
      <p:sp>
        <p:nvSpPr>
          <p:cNvPr id="8" name="Rectangle 7">
            <a:extLst>
              <a:ext uri="{FF2B5EF4-FFF2-40B4-BE49-F238E27FC236}">
                <a16:creationId xmlns:a16="http://schemas.microsoft.com/office/drawing/2014/main" id="{C56DF5C4-EA39-2748-9A52-6799A0183DFA}"/>
              </a:ext>
            </a:extLst>
          </p:cNvPr>
          <p:cNvSpPr/>
          <p:nvPr userDrawn="1"/>
        </p:nvSpPr>
        <p:spPr>
          <a:xfrm>
            <a:off x="533400" y="995594"/>
            <a:ext cx="6062750" cy="369332"/>
          </a:xfrm>
          <a:prstGeom prst="rect">
            <a:avLst/>
          </a:prstGeom>
        </p:spPr>
        <p:txBody>
          <a:bodyPr wrap="none">
            <a:spAutoFit/>
          </a:bodyPr>
          <a:lstStyle/>
          <a:p>
            <a:r>
              <a:rPr lang="en-GB" dirty="0">
                <a:solidFill>
                  <a:srgbClr val="00303C"/>
                </a:solidFill>
                <a:effectLst/>
                <a:latin typeface="Futura" panose="020B0602020204020303" pitchFamily="34" charset="-79"/>
                <a:cs typeface="Futura" panose="020B0602020204020303" pitchFamily="34" charset="-79"/>
              </a:rPr>
              <a:t>How much National Insurance would the following pay?</a:t>
            </a:r>
          </a:p>
        </p:txBody>
      </p:sp>
      <p:cxnSp>
        <p:nvCxnSpPr>
          <p:cNvPr id="19" name="Straight Connector 18">
            <a:extLst>
              <a:ext uri="{FF2B5EF4-FFF2-40B4-BE49-F238E27FC236}">
                <a16:creationId xmlns:a16="http://schemas.microsoft.com/office/drawing/2014/main" id="{0036F65B-8AFF-6144-A4EB-18B8516345CB}"/>
              </a:ext>
            </a:extLst>
          </p:cNvPr>
          <p:cNvCxnSpPr>
            <a:cxnSpLocks/>
          </p:cNvCxnSpPr>
          <p:nvPr userDrawn="1"/>
        </p:nvCxnSpPr>
        <p:spPr>
          <a:xfrm>
            <a:off x="614569" y="1509662"/>
            <a:ext cx="5825988" cy="0"/>
          </a:xfrm>
          <a:prstGeom prst="line">
            <a:avLst/>
          </a:prstGeom>
          <a:ln w="38100">
            <a:solidFill>
              <a:srgbClr val="F9D5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44D04E9-D998-A04A-80FD-669D8AEED256}"/>
              </a:ext>
            </a:extLst>
          </p:cNvPr>
          <p:cNvCxnSpPr>
            <a:cxnSpLocks/>
          </p:cNvCxnSpPr>
          <p:nvPr userDrawn="1"/>
        </p:nvCxnSpPr>
        <p:spPr>
          <a:xfrm>
            <a:off x="614569" y="5676560"/>
            <a:ext cx="5756414" cy="0"/>
          </a:xfrm>
          <a:prstGeom prst="line">
            <a:avLst/>
          </a:prstGeom>
          <a:ln w="38100">
            <a:solidFill>
              <a:srgbClr val="F9D5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AF851CC-EA09-5B45-924E-E52DE772DE7F}"/>
              </a:ext>
            </a:extLst>
          </p:cNvPr>
          <p:cNvSpPr txBox="1"/>
          <p:nvPr userDrawn="1"/>
        </p:nvSpPr>
        <p:spPr>
          <a:xfrm>
            <a:off x="6095999" y="6289627"/>
            <a:ext cx="6418577"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SELF-EMPLOYED</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6597087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8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2B87383-2865-2444-A5F6-D58ADBB23211}"/>
              </a:ext>
            </a:extLst>
          </p:cNvPr>
          <p:cNvSpPr txBox="1"/>
          <p:nvPr userDrawn="1"/>
        </p:nvSpPr>
        <p:spPr>
          <a:xfrm>
            <a:off x="1121641" y="471570"/>
            <a:ext cx="9533107" cy="461665"/>
          </a:xfrm>
          <a:prstGeom prst="rect">
            <a:avLst/>
          </a:prstGeom>
          <a:noFill/>
        </p:spPr>
        <p:txBody>
          <a:bodyPr wrap="square" rtlCol="0">
            <a:spAutoFit/>
          </a:bodyPr>
          <a:lstStyle/>
          <a:p>
            <a:r>
              <a:rPr lang="en-US" sz="2400" dirty="0">
                <a:solidFill>
                  <a:srgbClr val="188785"/>
                </a:solidFill>
                <a:latin typeface="Futura Medium" panose="020B0602020204020303" pitchFamily="34" charset="-79"/>
                <a:cs typeface="Futura Medium" panose="020B0602020204020303" pitchFamily="34" charset="-79"/>
              </a:rPr>
              <a:t>METHODS OF PAYMENT</a:t>
            </a:r>
          </a:p>
        </p:txBody>
      </p:sp>
      <p:cxnSp>
        <p:nvCxnSpPr>
          <p:cNvPr id="15" name="Straight Connector 14">
            <a:extLst>
              <a:ext uri="{FF2B5EF4-FFF2-40B4-BE49-F238E27FC236}">
                <a16:creationId xmlns:a16="http://schemas.microsoft.com/office/drawing/2014/main" id="{1EC67118-D5EE-324D-BBF4-AAD79F8CE596}"/>
              </a:ext>
            </a:extLst>
          </p:cNvPr>
          <p:cNvCxnSpPr>
            <a:cxnSpLocks/>
          </p:cNvCxnSpPr>
          <p:nvPr userDrawn="1"/>
        </p:nvCxnSpPr>
        <p:spPr>
          <a:xfrm>
            <a:off x="1215968" y="893690"/>
            <a:ext cx="3574693" cy="0"/>
          </a:xfrm>
          <a:prstGeom prst="line">
            <a:avLst/>
          </a:prstGeom>
          <a:ln>
            <a:solidFill>
              <a:srgbClr val="F9D500"/>
            </a:solidFill>
          </a:ln>
        </p:spPr>
        <p:style>
          <a:lnRef idx="3">
            <a:schemeClr val="accent5"/>
          </a:lnRef>
          <a:fillRef idx="0">
            <a:schemeClr val="accent5"/>
          </a:fillRef>
          <a:effectRef idx="2">
            <a:schemeClr val="accent5"/>
          </a:effectRef>
          <a:fontRef idx="minor">
            <a:schemeClr val="tx1"/>
          </a:fontRef>
        </p:style>
      </p:cxnSp>
      <p:pic>
        <p:nvPicPr>
          <p:cNvPr id="9" name="Picture 8">
            <a:extLst>
              <a:ext uri="{FF2B5EF4-FFF2-40B4-BE49-F238E27FC236}">
                <a16:creationId xmlns:a16="http://schemas.microsoft.com/office/drawing/2014/main" id="{D6144EB4-4B3E-BD42-A217-1A7AFF659990}"/>
              </a:ext>
            </a:extLst>
          </p:cNvPr>
          <p:cNvPicPr>
            <a:picLocks noChangeAspect="1"/>
          </p:cNvPicPr>
          <p:nvPr userDrawn="1"/>
        </p:nvPicPr>
        <p:blipFill>
          <a:blip r:embed="rId2"/>
          <a:stretch>
            <a:fillRect/>
          </a:stretch>
        </p:blipFill>
        <p:spPr>
          <a:xfrm>
            <a:off x="531567" y="420801"/>
            <a:ext cx="613265" cy="602958"/>
          </a:xfrm>
          <a:prstGeom prst="rect">
            <a:avLst/>
          </a:prstGeom>
        </p:spPr>
      </p:pic>
      <p:sp>
        <p:nvSpPr>
          <p:cNvPr id="14" name="TextBox 13">
            <a:extLst>
              <a:ext uri="{FF2B5EF4-FFF2-40B4-BE49-F238E27FC236}">
                <a16:creationId xmlns:a16="http://schemas.microsoft.com/office/drawing/2014/main" id="{8C765E07-FF17-6748-9195-550501D71E3D}"/>
              </a:ext>
            </a:extLst>
          </p:cNvPr>
          <p:cNvSpPr txBox="1"/>
          <p:nvPr userDrawn="1"/>
        </p:nvSpPr>
        <p:spPr>
          <a:xfrm>
            <a:off x="4860235" y="6289627"/>
            <a:ext cx="7654341"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METHODS OF PAYMENT</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3" name="Rectangle 2">
            <a:extLst>
              <a:ext uri="{FF2B5EF4-FFF2-40B4-BE49-F238E27FC236}">
                <a16:creationId xmlns:a16="http://schemas.microsoft.com/office/drawing/2014/main" id="{F5C0203E-4B3E-E245-AF63-390934DCF631}"/>
              </a:ext>
            </a:extLst>
          </p:cNvPr>
          <p:cNvSpPr/>
          <p:nvPr userDrawn="1"/>
        </p:nvSpPr>
        <p:spPr>
          <a:xfrm>
            <a:off x="531567" y="1212434"/>
            <a:ext cx="11057460" cy="4801314"/>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When you enter employment, you may well be paid in a variety of ways. Here is a list of some of the methods of payment with a brief explanation.</a:t>
            </a:r>
          </a:p>
          <a:p>
            <a:endParaRPr lang="en-GB" sz="1800" b="1"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i="0" kern="1200" dirty="0">
                <a:solidFill>
                  <a:srgbClr val="00303C"/>
                </a:solidFill>
                <a:effectLst/>
                <a:latin typeface="Futura" panose="020B0602020204020303" pitchFamily="34" charset="-79"/>
                <a:ea typeface="+mn-ea"/>
                <a:cs typeface="Futura" panose="020B0602020204020303" pitchFamily="34" charset="-79"/>
              </a:rPr>
              <a:t>Wages: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Earnings paid on an hourly basis.</a:t>
            </a:r>
          </a:p>
          <a:p>
            <a:r>
              <a:rPr lang="en-GB" sz="1800" b="1" i="0" kern="1200" dirty="0">
                <a:solidFill>
                  <a:srgbClr val="00303C"/>
                </a:solidFill>
                <a:effectLst/>
                <a:latin typeface="Futura" panose="020B0602020204020303" pitchFamily="34" charset="-79"/>
                <a:ea typeface="+mn-ea"/>
                <a:cs typeface="Futura" panose="020B0602020204020303" pitchFamily="34" charset="-79"/>
              </a:rPr>
              <a:t>Salary: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Earnings paid monthly into a bank or building society account. In many jobs you would not be entitled to get overtime as you would be expected to put in extra hours when required. </a:t>
            </a:r>
          </a:p>
          <a:p>
            <a:r>
              <a:rPr lang="en-GB" sz="1800" b="1" i="0" kern="1200" dirty="0">
                <a:solidFill>
                  <a:srgbClr val="00303C"/>
                </a:solidFill>
                <a:effectLst/>
                <a:latin typeface="Futura" panose="020B0602020204020303" pitchFamily="34" charset="-79"/>
                <a:ea typeface="+mn-ea"/>
                <a:cs typeface="Futura" panose="020B0602020204020303" pitchFamily="34" charset="-79"/>
              </a:rPr>
              <a:t>Commission: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Payment based on the value of sales you make. Sometimes you get it in addition to a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basic salary.</a:t>
            </a:r>
          </a:p>
          <a:p>
            <a:r>
              <a:rPr lang="en-GB" sz="1800" b="1" i="0" kern="1200" dirty="0">
                <a:solidFill>
                  <a:srgbClr val="00303C"/>
                </a:solidFill>
                <a:effectLst/>
                <a:latin typeface="Futura" panose="020B0602020204020303" pitchFamily="34" charset="-79"/>
                <a:ea typeface="+mn-ea"/>
                <a:cs typeface="Futura" panose="020B0602020204020303" pitchFamily="34" charset="-79"/>
              </a:rPr>
              <a:t>Piecework: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Payment for each item you produce. The more you produce, the more pay you will get.</a:t>
            </a:r>
          </a:p>
          <a:p>
            <a:r>
              <a:rPr lang="en-GB" sz="1800" b="1" i="0" kern="1200" dirty="0">
                <a:solidFill>
                  <a:srgbClr val="00303C"/>
                </a:solidFill>
                <a:effectLst/>
                <a:latin typeface="Futura" panose="020B0602020204020303" pitchFamily="34" charset="-79"/>
                <a:ea typeface="+mn-ea"/>
                <a:cs typeface="Futura" panose="020B0602020204020303" pitchFamily="34" charset="-79"/>
              </a:rPr>
              <a:t>Fees: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 one-off payment for a professional service.</a:t>
            </a:r>
          </a:p>
          <a:p>
            <a:r>
              <a:rPr lang="en-GB" sz="1800" b="1" i="0" kern="1200" dirty="0">
                <a:solidFill>
                  <a:srgbClr val="00303C"/>
                </a:solidFill>
                <a:effectLst/>
                <a:latin typeface="Futura" panose="020B0602020204020303" pitchFamily="34" charset="-79"/>
                <a:ea typeface="+mn-ea"/>
                <a:cs typeface="Futura" panose="020B0602020204020303" pitchFamily="34" charset="-79"/>
              </a:rPr>
              <a:t>Bonus: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An additional payment for working hard or hitting targets.</a:t>
            </a:r>
          </a:p>
          <a:p>
            <a:r>
              <a:rPr lang="en-GB" sz="1800" b="1" i="0" kern="1200" dirty="0">
                <a:solidFill>
                  <a:srgbClr val="00303C"/>
                </a:solidFill>
                <a:effectLst/>
                <a:latin typeface="Futura" panose="020B0602020204020303" pitchFamily="34" charset="-79"/>
                <a:ea typeface="+mn-ea"/>
                <a:cs typeface="Futura" panose="020B0602020204020303" pitchFamily="34" charset="-79"/>
              </a:rPr>
              <a:t>Overtime: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When you work longer hours than is in your contract you can volunteer to work longer (overtime) usually at a better rate than normal e.g. “double-time”.</a:t>
            </a:r>
          </a:p>
          <a:p>
            <a:r>
              <a:rPr lang="en-GB" sz="1800" b="1" i="0" kern="1200" dirty="0">
                <a:solidFill>
                  <a:srgbClr val="00303C"/>
                </a:solidFill>
                <a:effectLst/>
                <a:latin typeface="Futura" panose="020B0602020204020303" pitchFamily="34" charset="-79"/>
                <a:ea typeface="+mn-ea"/>
                <a:cs typeface="Futura" panose="020B0602020204020303" pitchFamily="34" charset="-79"/>
              </a:rPr>
              <a:t>Shift payment: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This is paid for working unusual hours, for example, during the night. It would be in addition to your normal pay.</a:t>
            </a:r>
          </a:p>
          <a:p>
            <a:r>
              <a:rPr lang="en-GB" sz="1800" b="1" i="0" kern="1200" dirty="0">
                <a:solidFill>
                  <a:srgbClr val="00303C"/>
                </a:solidFill>
                <a:effectLst/>
                <a:latin typeface="Futura" panose="020B0602020204020303" pitchFamily="34" charset="-79"/>
                <a:ea typeface="+mn-ea"/>
                <a:cs typeface="Futura" panose="020B0602020204020303" pitchFamily="34" charset="-79"/>
              </a:rPr>
              <a:t>Minimum Wage: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An hourly rate that your employer cannot drop below. See previous section on NMW</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and NLW.</a:t>
            </a:r>
          </a:p>
        </p:txBody>
      </p:sp>
    </p:spTree>
    <p:extLst>
      <p:ext uri="{BB962C8B-B14F-4D97-AF65-F5344CB8AC3E}">
        <p14:creationId xmlns:p14="http://schemas.microsoft.com/office/powerpoint/2010/main" val="37522328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08_Title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1F4B940-924A-0A4E-B774-059D52F48C35}"/>
              </a:ext>
            </a:extLst>
          </p:cNvPr>
          <p:cNvSpPr/>
          <p:nvPr userDrawn="1"/>
        </p:nvSpPr>
        <p:spPr>
          <a:xfrm>
            <a:off x="0" y="-8211"/>
            <a:ext cx="12192000" cy="6219825"/>
          </a:xfrm>
          <a:prstGeom prst="rect">
            <a:avLst/>
          </a:prstGeom>
          <a:solidFill>
            <a:srgbClr val="D1D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408A671-27DD-9A43-A5C8-F6612C6F864B}"/>
              </a:ext>
            </a:extLst>
          </p:cNvPr>
          <p:cNvPicPr>
            <a:picLocks noChangeAspect="1"/>
          </p:cNvPicPr>
          <p:nvPr userDrawn="1"/>
        </p:nvPicPr>
        <p:blipFill>
          <a:blip r:embed="rId2"/>
          <a:stretch>
            <a:fillRect/>
          </a:stretch>
        </p:blipFill>
        <p:spPr>
          <a:xfrm>
            <a:off x="485204" y="381884"/>
            <a:ext cx="589707" cy="582687"/>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8" name="TextBox 17">
            <a:extLst>
              <a:ext uri="{FF2B5EF4-FFF2-40B4-BE49-F238E27FC236}">
                <a16:creationId xmlns:a16="http://schemas.microsoft.com/office/drawing/2014/main" id="{DB39FF94-C9A1-3249-BF1C-CEB4EC15AC90}"/>
              </a:ext>
            </a:extLst>
          </p:cNvPr>
          <p:cNvSpPr txBox="1"/>
          <p:nvPr userDrawn="1"/>
        </p:nvSpPr>
        <p:spPr>
          <a:xfrm>
            <a:off x="1088163" y="452532"/>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CASE STUDY</a:t>
            </a:r>
          </a:p>
        </p:txBody>
      </p:sp>
      <p:cxnSp>
        <p:nvCxnSpPr>
          <p:cNvPr id="19" name="Straight Connector 18">
            <a:extLst>
              <a:ext uri="{FF2B5EF4-FFF2-40B4-BE49-F238E27FC236}">
                <a16:creationId xmlns:a16="http://schemas.microsoft.com/office/drawing/2014/main" id="{7D9E3E28-B067-7F48-B2EC-517DED744C10}"/>
              </a:ext>
            </a:extLst>
          </p:cNvPr>
          <p:cNvCxnSpPr>
            <a:cxnSpLocks/>
          </p:cNvCxnSpPr>
          <p:nvPr userDrawn="1"/>
        </p:nvCxnSpPr>
        <p:spPr>
          <a:xfrm>
            <a:off x="1182490" y="874652"/>
            <a:ext cx="1858884" cy="0"/>
          </a:xfrm>
          <a:prstGeom prst="line">
            <a:avLst/>
          </a:prstGeom>
          <a:ln>
            <a:solidFill>
              <a:srgbClr val="F9D500"/>
            </a:solidFill>
          </a:ln>
        </p:spPr>
        <p:style>
          <a:lnRef idx="3">
            <a:schemeClr val="accent5"/>
          </a:lnRef>
          <a:fillRef idx="0">
            <a:schemeClr val="accent5"/>
          </a:fillRef>
          <a:effectRef idx="2">
            <a:schemeClr val="accent5"/>
          </a:effectRef>
          <a:fontRef idx="minor">
            <a:schemeClr val="tx1"/>
          </a:fontRef>
        </p:style>
      </p:cxnSp>
      <p:sp>
        <p:nvSpPr>
          <p:cNvPr id="12" name="Rectangle 11">
            <a:extLst>
              <a:ext uri="{FF2B5EF4-FFF2-40B4-BE49-F238E27FC236}">
                <a16:creationId xmlns:a16="http://schemas.microsoft.com/office/drawing/2014/main" id="{AA0E5BE9-91DC-E447-9E48-15D9D487408A}"/>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20C7B0C-BBCF-E848-911D-D6DA17BE5BC7}"/>
              </a:ext>
            </a:extLst>
          </p:cNvPr>
          <p:cNvSpPr txBox="1"/>
          <p:nvPr userDrawn="1"/>
        </p:nvSpPr>
        <p:spPr>
          <a:xfrm>
            <a:off x="4860235" y="6289627"/>
            <a:ext cx="7654341"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METHODS OF PAYMENT</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2" name="Rectangle 1">
            <a:extLst>
              <a:ext uri="{FF2B5EF4-FFF2-40B4-BE49-F238E27FC236}">
                <a16:creationId xmlns:a16="http://schemas.microsoft.com/office/drawing/2014/main" id="{BC2EF954-403B-4E4D-8355-032277559714}"/>
              </a:ext>
            </a:extLst>
          </p:cNvPr>
          <p:cNvSpPr/>
          <p:nvPr userDrawn="1"/>
        </p:nvSpPr>
        <p:spPr>
          <a:xfrm>
            <a:off x="485204" y="1120390"/>
            <a:ext cx="11213153" cy="2400657"/>
          </a:xfrm>
          <a:prstGeom prst="rect">
            <a:avLst/>
          </a:prstGeom>
        </p:spPr>
        <p:txBody>
          <a:bodyPr wrap="square">
            <a:spAutoFit/>
          </a:bodyPr>
          <a:lstStyle/>
          <a:p>
            <a:r>
              <a:rPr lang="en-GB" sz="2400" dirty="0">
                <a:solidFill>
                  <a:srgbClr val="188785"/>
                </a:solidFill>
                <a:effectLst/>
                <a:latin typeface="Futura" panose="020B0602020204020303" pitchFamily="34" charset="-79"/>
                <a:cs typeface="Futura" panose="020B0602020204020303" pitchFamily="34" charset="-79"/>
              </a:rPr>
              <a:t>Spot the difference</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Aileen and Tyrell are both plumbers. Aileen has been self-employed for 3 years and gets her business largely through word of mouth. She charges £30 per hour for her labour and at the moment has no problem finding work; some of her customers have even been waiting for 2 months for her to be able to work for them. Aileen loves watching live music and really likes the flexibility of working for herself so that when she wants to she can finish early. Or, she can take a day off at short notice if she has to travel far to a gig. She very rarely works at the weekend.</a:t>
            </a:r>
          </a:p>
          <a:p>
            <a:endParaRPr lang="en-GB" dirty="0">
              <a:effectLst/>
              <a:latin typeface="Futura" panose="020B0602020204020303" pitchFamily="34" charset="-79"/>
              <a:cs typeface="Futura" panose="020B0602020204020303" pitchFamily="34" charset="-79"/>
            </a:endParaRPr>
          </a:p>
        </p:txBody>
      </p:sp>
      <p:sp>
        <p:nvSpPr>
          <p:cNvPr id="3" name="Rectangle 2">
            <a:extLst>
              <a:ext uri="{FF2B5EF4-FFF2-40B4-BE49-F238E27FC236}">
                <a16:creationId xmlns:a16="http://schemas.microsoft.com/office/drawing/2014/main" id="{0141A5E3-E4E4-5D46-9ABD-A34D9BAB4839}"/>
              </a:ext>
            </a:extLst>
          </p:cNvPr>
          <p:cNvSpPr/>
          <p:nvPr userDrawn="1"/>
        </p:nvSpPr>
        <p:spPr>
          <a:xfrm>
            <a:off x="493643" y="3446001"/>
            <a:ext cx="7899449" cy="2308324"/>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Tyrell is employed by a large company. He gets a salary of £30,000 per year and is entitled to 32 days’ holiday per year plus bank holidays. He works a 40-hour week but is often given the chance to work overtime at double pay. Most of his work is maintaining existing properties that are run by housing associations. Tyrell also has to regularly work a night shift at weekends, which means he often cannot play football – his main interest outside work. Tyrell enjoys the security of a regular salary but knows he might earn more if he was self-employed.</a:t>
            </a:r>
          </a:p>
        </p:txBody>
      </p:sp>
      <p:sp>
        <p:nvSpPr>
          <p:cNvPr id="17" name="Rounded Rectangle 16">
            <a:extLst>
              <a:ext uri="{FF2B5EF4-FFF2-40B4-BE49-F238E27FC236}">
                <a16:creationId xmlns:a16="http://schemas.microsoft.com/office/drawing/2014/main" id="{C86CE006-910E-A547-9A7C-7663261E18A1}"/>
              </a:ext>
            </a:extLst>
          </p:cNvPr>
          <p:cNvSpPr/>
          <p:nvPr userDrawn="1"/>
        </p:nvSpPr>
        <p:spPr>
          <a:xfrm>
            <a:off x="8488017" y="3429000"/>
            <a:ext cx="3264449" cy="2308324"/>
          </a:xfrm>
          <a:prstGeom prst="roundRect">
            <a:avLst>
              <a:gd name="adj" fmla="val 7131"/>
            </a:avLst>
          </a:prstGeom>
          <a:solidFill>
            <a:srgbClr val="F9D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C65A7CA-200B-DC41-ADF6-01C0D4E01327}"/>
              </a:ext>
            </a:extLst>
          </p:cNvPr>
          <p:cNvSpPr/>
          <p:nvPr userDrawn="1"/>
        </p:nvSpPr>
        <p:spPr>
          <a:xfrm>
            <a:off x="9237917" y="3649281"/>
            <a:ext cx="4030718" cy="954107"/>
          </a:xfrm>
          <a:prstGeom prst="rect">
            <a:avLst/>
          </a:prstGeom>
        </p:spPr>
        <p:txBody>
          <a:bodyPr wrap="square">
            <a:spAutoFit/>
          </a:bodyPr>
          <a:lstStyle/>
          <a:p>
            <a:r>
              <a:rPr lang="en-GB" sz="2800" dirty="0">
                <a:solidFill>
                  <a:srgbClr val="00303C"/>
                </a:solidFill>
                <a:effectLst/>
                <a:latin typeface="Futura Medium" panose="020B0602020204020303" pitchFamily="34" charset="-79"/>
                <a:cs typeface="Futura Medium" panose="020B0602020204020303" pitchFamily="34" charset="-79"/>
              </a:rPr>
              <a:t>DISCUSSION</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cxnSp>
        <p:nvCxnSpPr>
          <p:cNvPr id="21" name="Straight Connector 20">
            <a:extLst>
              <a:ext uri="{FF2B5EF4-FFF2-40B4-BE49-F238E27FC236}">
                <a16:creationId xmlns:a16="http://schemas.microsoft.com/office/drawing/2014/main" id="{C56C0EF5-BE4A-F14C-A07E-8CA9D12803B1}"/>
              </a:ext>
            </a:extLst>
          </p:cNvPr>
          <p:cNvCxnSpPr>
            <a:cxnSpLocks/>
          </p:cNvCxnSpPr>
          <p:nvPr userDrawn="1"/>
        </p:nvCxnSpPr>
        <p:spPr>
          <a:xfrm>
            <a:off x="8720207" y="4267620"/>
            <a:ext cx="2857501" cy="0"/>
          </a:xfrm>
          <a:prstGeom prst="line">
            <a:avLst/>
          </a:prstGeom>
          <a:ln>
            <a:solidFill>
              <a:srgbClr val="188785"/>
            </a:solidFill>
          </a:ln>
        </p:spPr>
        <p:style>
          <a:lnRef idx="3">
            <a:schemeClr val="accent6"/>
          </a:lnRef>
          <a:fillRef idx="0">
            <a:schemeClr val="accent6"/>
          </a:fillRef>
          <a:effectRef idx="2">
            <a:schemeClr val="accent6"/>
          </a:effectRef>
          <a:fontRef idx="minor">
            <a:schemeClr val="tx1"/>
          </a:fontRef>
        </p:style>
      </p:cxnSp>
      <p:pic>
        <p:nvPicPr>
          <p:cNvPr id="22" name="Picture 21">
            <a:extLst>
              <a:ext uri="{FF2B5EF4-FFF2-40B4-BE49-F238E27FC236}">
                <a16:creationId xmlns:a16="http://schemas.microsoft.com/office/drawing/2014/main" id="{B27428E1-4479-1344-B476-1F6115239663}"/>
              </a:ext>
            </a:extLst>
          </p:cNvPr>
          <p:cNvPicPr>
            <a:picLocks noChangeAspect="1"/>
          </p:cNvPicPr>
          <p:nvPr userDrawn="1"/>
        </p:nvPicPr>
        <p:blipFill>
          <a:blip r:embed="rId3"/>
          <a:stretch>
            <a:fillRect/>
          </a:stretch>
        </p:blipFill>
        <p:spPr>
          <a:xfrm>
            <a:off x="8677264" y="3574041"/>
            <a:ext cx="622045" cy="615762"/>
          </a:xfrm>
          <a:prstGeom prst="rect">
            <a:avLst/>
          </a:prstGeom>
        </p:spPr>
      </p:pic>
      <p:sp>
        <p:nvSpPr>
          <p:cNvPr id="10" name="Rectangle 9">
            <a:extLst>
              <a:ext uri="{FF2B5EF4-FFF2-40B4-BE49-F238E27FC236}">
                <a16:creationId xmlns:a16="http://schemas.microsoft.com/office/drawing/2014/main" id="{66387279-7FB9-7A4C-A7EE-F3FA08C0E94D}"/>
              </a:ext>
            </a:extLst>
          </p:cNvPr>
          <p:cNvSpPr/>
          <p:nvPr userDrawn="1"/>
        </p:nvSpPr>
        <p:spPr>
          <a:xfrm>
            <a:off x="8674051" y="4367115"/>
            <a:ext cx="3148218" cy="923330"/>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Can you spot five differences between Aileen and Tyrell’s jobs?</a:t>
            </a:r>
          </a:p>
        </p:txBody>
      </p:sp>
    </p:spTree>
    <p:extLst>
      <p:ext uri="{BB962C8B-B14F-4D97-AF65-F5344CB8AC3E}">
        <p14:creationId xmlns:p14="http://schemas.microsoft.com/office/powerpoint/2010/main" val="42361254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09_Title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1F4B940-924A-0A4E-B774-059D52F48C35}"/>
              </a:ext>
            </a:extLst>
          </p:cNvPr>
          <p:cNvSpPr/>
          <p:nvPr userDrawn="1"/>
        </p:nvSpPr>
        <p:spPr>
          <a:xfrm>
            <a:off x="0" y="-8211"/>
            <a:ext cx="12192000" cy="6219825"/>
          </a:xfrm>
          <a:prstGeom prst="rect">
            <a:avLst/>
          </a:prstGeom>
          <a:solidFill>
            <a:srgbClr val="D1D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1635F62-68F0-CB4A-9BA6-7E7494DC7235}"/>
              </a:ext>
            </a:extLst>
          </p:cNvPr>
          <p:cNvPicPr>
            <a:picLocks noChangeAspect="1"/>
          </p:cNvPicPr>
          <p:nvPr userDrawn="1"/>
        </p:nvPicPr>
        <p:blipFill rotWithShape="1">
          <a:blip r:embed="rId2"/>
          <a:srcRect t="5568"/>
          <a:stretch/>
        </p:blipFill>
        <p:spPr>
          <a:xfrm>
            <a:off x="7617868" y="0"/>
            <a:ext cx="4574132" cy="6476116"/>
          </a:xfrm>
          <a:prstGeom prst="rect">
            <a:avLst/>
          </a:prstGeom>
        </p:spPr>
      </p:pic>
      <p:pic>
        <p:nvPicPr>
          <p:cNvPr id="7" name="Picture 6">
            <a:extLst>
              <a:ext uri="{FF2B5EF4-FFF2-40B4-BE49-F238E27FC236}">
                <a16:creationId xmlns:a16="http://schemas.microsoft.com/office/drawing/2014/main" id="{3408A671-27DD-9A43-A5C8-F6612C6F864B}"/>
              </a:ext>
            </a:extLst>
          </p:cNvPr>
          <p:cNvPicPr>
            <a:picLocks noChangeAspect="1"/>
          </p:cNvPicPr>
          <p:nvPr userDrawn="1"/>
        </p:nvPicPr>
        <p:blipFill>
          <a:blip r:embed="rId3"/>
          <a:stretch>
            <a:fillRect/>
          </a:stretch>
        </p:blipFill>
        <p:spPr>
          <a:xfrm>
            <a:off x="485204" y="381884"/>
            <a:ext cx="589707" cy="582687"/>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8" name="TextBox 17">
            <a:extLst>
              <a:ext uri="{FF2B5EF4-FFF2-40B4-BE49-F238E27FC236}">
                <a16:creationId xmlns:a16="http://schemas.microsoft.com/office/drawing/2014/main" id="{DB39FF94-C9A1-3249-BF1C-CEB4EC15AC90}"/>
              </a:ext>
            </a:extLst>
          </p:cNvPr>
          <p:cNvSpPr txBox="1"/>
          <p:nvPr userDrawn="1"/>
        </p:nvSpPr>
        <p:spPr>
          <a:xfrm>
            <a:off x="1088163" y="452532"/>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CASE STUDY</a:t>
            </a:r>
          </a:p>
        </p:txBody>
      </p:sp>
      <p:cxnSp>
        <p:nvCxnSpPr>
          <p:cNvPr id="19" name="Straight Connector 18">
            <a:extLst>
              <a:ext uri="{FF2B5EF4-FFF2-40B4-BE49-F238E27FC236}">
                <a16:creationId xmlns:a16="http://schemas.microsoft.com/office/drawing/2014/main" id="{7D9E3E28-B067-7F48-B2EC-517DED744C10}"/>
              </a:ext>
            </a:extLst>
          </p:cNvPr>
          <p:cNvCxnSpPr>
            <a:cxnSpLocks/>
          </p:cNvCxnSpPr>
          <p:nvPr userDrawn="1"/>
        </p:nvCxnSpPr>
        <p:spPr>
          <a:xfrm>
            <a:off x="1182490" y="874652"/>
            <a:ext cx="1858884" cy="0"/>
          </a:xfrm>
          <a:prstGeom prst="line">
            <a:avLst/>
          </a:prstGeom>
          <a:ln>
            <a:solidFill>
              <a:srgbClr val="F9D500"/>
            </a:solidFill>
          </a:ln>
        </p:spPr>
        <p:style>
          <a:lnRef idx="3">
            <a:schemeClr val="accent5"/>
          </a:lnRef>
          <a:fillRef idx="0">
            <a:schemeClr val="accent5"/>
          </a:fillRef>
          <a:effectRef idx="2">
            <a:schemeClr val="accent5"/>
          </a:effectRef>
          <a:fontRef idx="minor">
            <a:schemeClr val="tx1"/>
          </a:fontRef>
        </p:style>
      </p:cxnSp>
      <p:sp>
        <p:nvSpPr>
          <p:cNvPr id="12" name="Rectangle 11">
            <a:extLst>
              <a:ext uri="{FF2B5EF4-FFF2-40B4-BE49-F238E27FC236}">
                <a16:creationId xmlns:a16="http://schemas.microsoft.com/office/drawing/2014/main" id="{AA0E5BE9-91DC-E447-9E48-15D9D487408A}"/>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20C7B0C-BBCF-E848-911D-D6DA17BE5BC7}"/>
              </a:ext>
            </a:extLst>
          </p:cNvPr>
          <p:cNvSpPr txBox="1"/>
          <p:nvPr userDrawn="1"/>
        </p:nvSpPr>
        <p:spPr>
          <a:xfrm>
            <a:off x="4860235" y="6289627"/>
            <a:ext cx="7654341"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METHODS OF PAYMENT</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8" name="Rectangle 7">
            <a:extLst>
              <a:ext uri="{FF2B5EF4-FFF2-40B4-BE49-F238E27FC236}">
                <a16:creationId xmlns:a16="http://schemas.microsoft.com/office/drawing/2014/main" id="{3F106176-8A05-FE4B-BBED-62BC02B95F1A}"/>
              </a:ext>
            </a:extLst>
          </p:cNvPr>
          <p:cNvSpPr/>
          <p:nvPr userDrawn="1"/>
        </p:nvSpPr>
        <p:spPr>
          <a:xfrm>
            <a:off x="485204" y="1203357"/>
            <a:ext cx="6096000" cy="3693319"/>
          </a:xfrm>
          <a:prstGeom prst="rect">
            <a:avLst/>
          </a:prstGeom>
        </p:spPr>
        <p:txBody>
          <a:bodyPr>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Tom works in sales; the company he works for pay him a basic salary of £15,000 per year, plus 5% of the value of any sales that he makes. Last year he made £500,000 in sales. Next year, his target is £800,000 in sales and if he meets the target he gets the same 5% bonus on top of his basic salary.</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Lisa also works in sales, but she is on a salary of £52,000 per year with no commission. If her sales rise or fall her salary stays the same.</a:t>
            </a:r>
          </a:p>
          <a:p>
            <a:endParaRPr lang="en-GB" sz="1800" b="1" i="0" kern="1200" dirty="0">
              <a:solidFill>
                <a:srgbClr val="00303C"/>
              </a:solidFill>
              <a:effectLst/>
              <a:latin typeface="Futura" panose="020B0602020204020303" pitchFamily="34" charset="-79"/>
              <a:ea typeface="+mn-ea"/>
              <a:cs typeface="Futura" panose="020B0602020204020303" pitchFamily="34" charset="-79"/>
            </a:endParaRPr>
          </a:p>
          <a:p>
            <a:r>
              <a:rPr lang="en-GB" sz="1800" b="1" i="0" kern="1200" dirty="0">
                <a:solidFill>
                  <a:srgbClr val="00303C"/>
                </a:solidFill>
                <a:effectLst/>
                <a:latin typeface="Futura" panose="020B0602020204020303" pitchFamily="34" charset="-79"/>
                <a:ea typeface="+mn-ea"/>
                <a:cs typeface="Futura" panose="020B0602020204020303" pitchFamily="34" charset="-79"/>
              </a:rPr>
              <a:t>Who do you think has the best pay deal, </a:t>
            </a:r>
            <a:br>
              <a:rPr lang="en-GB" sz="1800" b="1" i="0" kern="1200" dirty="0">
                <a:solidFill>
                  <a:srgbClr val="00303C"/>
                </a:solidFill>
                <a:effectLst/>
                <a:latin typeface="Futura" panose="020B0602020204020303" pitchFamily="34" charset="-79"/>
                <a:ea typeface="+mn-ea"/>
                <a:cs typeface="Futura" panose="020B0602020204020303" pitchFamily="34" charset="-79"/>
              </a:rPr>
            </a:br>
            <a:r>
              <a:rPr lang="en-GB" sz="1800" b="1" i="0" kern="1200" dirty="0">
                <a:solidFill>
                  <a:srgbClr val="00303C"/>
                </a:solidFill>
                <a:effectLst/>
                <a:latin typeface="Futura" panose="020B0602020204020303" pitchFamily="34" charset="-79"/>
                <a:ea typeface="+mn-ea"/>
                <a:cs typeface="Futura" panose="020B0602020204020303" pitchFamily="34" charset="-79"/>
              </a:rPr>
              <a:t>Tom or Lisa? Explain your choice.</a:t>
            </a:r>
          </a:p>
        </p:txBody>
      </p:sp>
    </p:spTree>
    <p:extLst>
      <p:ext uri="{BB962C8B-B14F-4D97-AF65-F5344CB8AC3E}">
        <p14:creationId xmlns:p14="http://schemas.microsoft.com/office/powerpoint/2010/main" val="20556376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0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7" name="TextBox 6">
            <a:extLst>
              <a:ext uri="{FF2B5EF4-FFF2-40B4-BE49-F238E27FC236}">
                <a16:creationId xmlns:a16="http://schemas.microsoft.com/office/drawing/2014/main" id="{252253B2-4574-7746-8155-B43E07F5259E}"/>
              </a:ext>
            </a:extLst>
          </p:cNvPr>
          <p:cNvSpPr txBox="1"/>
          <p:nvPr userDrawn="1"/>
        </p:nvSpPr>
        <p:spPr>
          <a:xfrm>
            <a:off x="462454" y="409243"/>
            <a:ext cx="8979720" cy="984885"/>
          </a:xfrm>
          <a:prstGeom prst="rect">
            <a:avLst/>
          </a:prstGeom>
          <a:noFill/>
        </p:spPr>
        <p:txBody>
          <a:bodyPr wrap="square" rtlCol="0">
            <a:spAutoFit/>
          </a:bodyPr>
          <a:lstStyle/>
          <a:p>
            <a:r>
              <a:rPr lang="en-GB" sz="4000" b="1" dirty="0">
                <a:solidFill>
                  <a:srgbClr val="F9D500"/>
                </a:solidFill>
                <a:latin typeface="Futura" panose="020B0602020204020303" pitchFamily="34" charset="-79"/>
                <a:cs typeface="Futura" panose="020B0602020204020303" pitchFamily="34" charset="-79"/>
              </a:rPr>
              <a:t>WHY DO WE PAY INCOME TAX?</a:t>
            </a:r>
            <a:endParaRPr lang="en-GB" sz="4000" dirty="0">
              <a:solidFill>
                <a:srgbClr val="F9D500"/>
              </a:solidFill>
              <a:latin typeface="Futura Medium" panose="020B0602020204020303" pitchFamily="34" charset="-79"/>
              <a:cs typeface="Futura Medium" panose="020B0602020204020303" pitchFamily="34" charset="-79"/>
            </a:endParaRPr>
          </a:p>
          <a:p>
            <a:endParaRPr lang="en-US" dirty="0"/>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45E7D7FA-6C6C-644E-A7E1-0CA2145DA5EB}"/>
              </a:ext>
            </a:extLst>
          </p:cNvPr>
          <p:cNvSpPr txBox="1"/>
          <p:nvPr userDrawn="1"/>
        </p:nvSpPr>
        <p:spPr>
          <a:xfrm>
            <a:off x="3687417" y="6289627"/>
            <a:ext cx="8827160"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WHY DO WE PAY INCOME TAX?</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3" name="Rectangle 2">
            <a:extLst>
              <a:ext uri="{FF2B5EF4-FFF2-40B4-BE49-F238E27FC236}">
                <a16:creationId xmlns:a16="http://schemas.microsoft.com/office/drawing/2014/main" id="{249C260C-3F01-C74A-A6A2-3B94CFFC2069}"/>
              </a:ext>
            </a:extLst>
          </p:cNvPr>
          <p:cNvSpPr/>
          <p:nvPr userDrawn="1"/>
        </p:nvSpPr>
        <p:spPr>
          <a:xfrm>
            <a:off x="462453" y="1187369"/>
            <a:ext cx="11166329" cy="3139321"/>
          </a:xfrm>
          <a:prstGeom prst="rect">
            <a:avLst/>
          </a:prstGeom>
        </p:spPr>
        <p:txBody>
          <a:bodyPr wrap="square">
            <a:spAutoFit/>
          </a:bodyPr>
          <a:lstStyle/>
          <a:p>
            <a:r>
              <a:rPr lang="en-GB" b="1" i="0" dirty="0">
                <a:solidFill>
                  <a:srgbClr val="00303C"/>
                </a:solidFill>
                <a:effectLst/>
                <a:latin typeface="Futura" panose="020B0602020204020303" pitchFamily="34" charset="-79"/>
                <a:cs typeface="Futura" panose="020B0602020204020303" pitchFamily="34" charset="-79"/>
              </a:rPr>
              <a:t>What is the history of Income Tax and why do we pay it?</a:t>
            </a:r>
          </a:p>
          <a:p>
            <a:endParaRPr lang="en-GB" dirty="0">
              <a:solidFill>
                <a:srgbClr val="00303C"/>
              </a:solidFill>
              <a:effectLst/>
              <a:latin typeface="Swiss 721 SWA" panose="020B0504020202020204" pitchFamily="34" charset="0"/>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Income Tax was introduced by William Pitt the Younger more than 200 years ago when he needed the money to pay for the wars against Napoleon, the leader of France. For many years, Income Tax was only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paid by the very rich, but in the 20th century it began to rise and, by 1930, 10 million people were paying Income Tax. The rates rose again to pay for the Second World War and, in 1944, the system of Pay As You Earn (PAYE) was introduced.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Today, Income Tax is the biggest individual source of income for the government and accounts for nearly 25% of government income. This, together with the income the government raises from other sources, is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used to pay for all the various areas of government spending.</a:t>
            </a:r>
          </a:p>
        </p:txBody>
      </p:sp>
    </p:spTree>
    <p:extLst>
      <p:ext uri="{BB962C8B-B14F-4D97-AF65-F5344CB8AC3E}">
        <p14:creationId xmlns:p14="http://schemas.microsoft.com/office/powerpoint/2010/main" val="6320116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45E7D7FA-6C6C-644E-A7E1-0CA2145DA5EB}"/>
              </a:ext>
            </a:extLst>
          </p:cNvPr>
          <p:cNvSpPr txBox="1"/>
          <p:nvPr userDrawn="1"/>
        </p:nvSpPr>
        <p:spPr>
          <a:xfrm>
            <a:off x="3687417" y="6289627"/>
            <a:ext cx="8827160"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WHY DO WE PAY INCOME TAX?</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2" name="Rectangle 1">
            <a:extLst>
              <a:ext uri="{FF2B5EF4-FFF2-40B4-BE49-F238E27FC236}">
                <a16:creationId xmlns:a16="http://schemas.microsoft.com/office/drawing/2014/main" id="{EC1E94AD-FCD2-B543-AF67-AD6F49929EC8}"/>
              </a:ext>
            </a:extLst>
          </p:cNvPr>
          <p:cNvSpPr/>
          <p:nvPr userDrawn="1"/>
        </p:nvSpPr>
        <p:spPr>
          <a:xfrm>
            <a:off x="424069" y="382949"/>
            <a:ext cx="6299751" cy="5355312"/>
          </a:xfrm>
          <a:prstGeom prst="rect">
            <a:avLst/>
          </a:prstGeom>
        </p:spPr>
        <p:txBody>
          <a:bodyPr wrap="square">
            <a:spAutoFit/>
          </a:bodyPr>
          <a:lstStyle/>
          <a:p>
            <a:r>
              <a:rPr lang="en-GB" b="1" i="0" dirty="0">
                <a:solidFill>
                  <a:srgbClr val="00303C"/>
                </a:solidFill>
                <a:effectLst/>
                <a:latin typeface="Futura" panose="020B0602020204020303" pitchFamily="34" charset="-79"/>
                <a:cs typeface="Futura" panose="020B0602020204020303" pitchFamily="34" charset="-79"/>
              </a:rPr>
              <a:t>Examples of government spending include:</a:t>
            </a:r>
          </a:p>
          <a:p>
            <a:endParaRPr lang="en-GB" dirty="0">
              <a:solidFill>
                <a:srgbClr val="00303C"/>
              </a:solidFill>
              <a:effectLst/>
              <a:latin typeface="Swiss 721 SWA" panose="020B0504020202020204" pitchFamily="34" charset="0"/>
            </a:endParaRP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Provision of State Pensions, low income support and Jobseeker’s Allowance</a:t>
            </a: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The National Health Service (NHS) – building hospitals, providing treatment and paying doctors and nurses</a:t>
            </a: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Spending on schools, colleges and universities</a:t>
            </a: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The Armed Forces – keeping the Army, Navy and Royal Air Force up to date with the latest technology, and paying the salaries of our military personnel</a:t>
            </a: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Local councils – providing services such as emptying your rubbish bins, cleaning the streets, etc. </a:t>
            </a:r>
          </a:p>
          <a:p>
            <a:pPr marL="285750" indent="-285750">
              <a:buFont typeface="Arial" panose="020B0604020202020204" pitchFamily="34" charset="0"/>
              <a:buChar char="•"/>
            </a:pPr>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All of these services, and many more, are paid for by the government and to do so they must use the income that they receive from taxation. Not just Income Tax but also National Insurance, Value Added Tax (VAT), Council Tax, taxes on business profits, vehicle tax, and taxes on alcohol, cigarettes, etc.</a:t>
            </a:r>
          </a:p>
        </p:txBody>
      </p:sp>
      <p:sp>
        <p:nvSpPr>
          <p:cNvPr id="11" name="Rounded Rectangle 10">
            <a:extLst>
              <a:ext uri="{FF2B5EF4-FFF2-40B4-BE49-F238E27FC236}">
                <a16:creationId xmlns:a16="http://schemas.microsoft.com/office/drawing/2014/main" id="{54EB7EE9-EF4C-4E4B-AA4E-773F88A87F34}"/>
              </a:ext>
            </a:extLst>
          </p:cNvPr>
          <p:cNvSpPr/>
          <p:nvPr userDrawn="1"/>
        </p:nvSpPr>
        <p:spPr>
          <a:xfrm>
            <a:off x="7084944" y="353857"/>
            <a:ext cx="4686300" cy="5509710"/>
          </a:xfrm>
          <a:prstGeom prst="roundRect">
            <a:avLst>
              <a:gd name="adj" fmla="val 10534"/>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F81FEA8-FA0A-7143-8D54-AADA1AAACA6A}"/>
              </a:ext>
            </a:extLst>
          </p:cNvPr>
          <p:cNvSpPr/>
          <p:nvPr userDrawn="1"/>
        </p:nvSpPr>
        <p:spPr>
          <a:xfrm>
            <a:off x="8056540" y="683468"/>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cxnSp>
        <p:nvCxnSpPr>
          <p:cNvPr id="13" name="Straight Connector 12">
            <a:extLst>
              <a:ext uri="{FF2B5EF4-FFF2-40B4-BE49-F238E27FC236}">
                <a16:creationId xmlns:a16="http://schemas.microsoft.com/office/drawing/2014/main" id="{224C718D-2077-454D-A71C-7CF404A04DF9}"/>
              </a:ext>
            </a:extLst>
          </p:cNvPr>
          <p:cNvCxnSpPr/>
          <p:nvPr userDrawn="1"/>
        </p:nvCxnSpPr>
        <p:spPr>
          <a:xfrm>
            <a:off x="7538830" y="1301807"/>
            <a:ext cx="3636579" cy="0"/>
          </a:xfrm>
          <a:prstGeom prst="line">
            <a:avLst/>
          </a:prstGeom>
          <a:ln>
            <a:solidFill>
              <a:srgbClr val="F9D500"/>
            </a:solidFill>
          </a:ln>
        </p:spPr>
        <p:style>
          <a:lnRef idx="3">
            <a:schemeClr val="accent6"/>
          </a:lnRef>
          <a:fillRef idx="0">
            <a:schemeClr val="accent6"/>
          </a:fillRef>
          <a:effectRef idx="2">
            <a:schemeClr val="accent6"/>
          </a:effectRef>
          <a:fontRef idx="minor">
            <a:schemeClr val="tx1"/>
          </a:fontRef>
        </p:style>
      </p:cxnSp>
      <p:pic>
        <p:nvPicPr>
          <p:cNvPr id="14" name="Picture 13">
            <a:extLst>
              <a:ext uri="{FF2B5EF4-FFF2-40B4-BE49-F238E27FC236}">
                <a16:creationId xmlns:a16="http://schemas.microsoft.com/office/drawing/2014/main" id="{82E547C7-DCE5-4B43-9466-BCEE557D0F21}"/>
              </a:ext>
            </a:extLst>
          </p:cNvPr>
          <p:cNvPicPr>
            <a:picLocks noChangeAspect="1"/>
          </p:cNvPicPr>
          <p:nvPr userDrawn="1"/>
        </p:nvPicPr>
        <p:blipFill>
          <a:blip r:embed="rId2"/>
          <a:stretch>
            <a:fillRect/>
          </a:stretch>
        </p:blipFill>
        <p:spPr>
          <a:xfrm>
            <a:off x="7466283" y="608228"/>
            <a:ext cx="620573" cy="615762"/>
          </a:xfrm>
          <a:prstGeom prst="rect">
            <a:avLst/>
          </a:prstGeom>
        </p:spPr>
      </p:pic>
      <p:sp>
        <p:nvSpPr>
          <p:cNvPr id="8" name="Rectangle 7">
            <a:extLst>
              <a:ext uri="{FF2B5EF4-FFF2-40B4-BE49-F238E27FC236}">
                <a16:creationId xmlns:a16="http://schemas.microsoft.com/office/drawing/2014/main" id="{5EC39F56-E635-1946-92D5-45BACAA3D781}"/>
              </a:ext>
            </a:extLst>
          </p:cNvPr>
          <p:cNvSpPr/>
          <p:nvPr userDrawn="1"/>
        </p:nvSpPr>
        <p:spPr>
          <a:xfrm>
            <a:off x="7466283" y="1553601"/>
            <a:ext cx="3652914" cy="3416320"/>
          </a:xfrm>
          <a:prstGeom prst="rect">
            <a:avLst/>
          </a:prstGeom>
        </p:spPr>
        <p:txBody>
          <a:bodyPr wrap="square">
            <a:spAutoFit/>
          </a:bodyPr>
          <a:lstStyle/>
          <a:p>
            <a:r>
              <a:rPr lang="en-GB" sz="1800" b="1" kern="1200" dirty="0">
                <a:solidFill>
                  <a:schemeClr val="bg1"/>
                </a:solidFill>
                <a:effectLst/>
                <a:latin typeface="FUTURA MEDIUM" panose="020B0602020204020303" pitchFamily="34" charset="-79"/>
                <a:ea typeface="+mn-ea"/>
                <a:cs typeface="FUTURA MEDIUM" panose="020B0602020204020303" pitchFamily="34" charset="-79"/>
              </a:rPr>
              <a:t>Income Tax and National Insurance are both collected by HM Revenue and Customs. Income Tax is used to help provide funding for public services such as education and the welfare system, while National Insurance contributions are used to build up an individual’s entitlement to state benefits such as the state pension. </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p:txBody>
      </p:sp>
    </p:spTree>
    <p:extLst>
      <p:ext uri="{BB962C8B-B14F-4D97-AF65-F5344CB8AC3E}">
        <p14:creationId xmlns:p14="http://schemas.microsoft.com/office/powerpoint/2010/main" val="7696017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2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6D7C9AF-9FE1-CE4C-BE76-DAE07E0F6C90}"/>
              </a:ext>
            </a:extLst>
          </p:cNvPr>
          <p:cNvSpPr/>
          <p:nvPr userDrawn="1"/>
        </p:nvSpPr>
        <p:spPr>
          <a:xfrm>
            <a:off x="0" y="0"/>
            <a:ext cx="12192000" cy="6520070"/>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9" name="Rectangle 8">
            <a:extLst>
              <a:ext uri="{FF2B5EF4-FFF2-40B4-BE49-F238E27FC236}">
                <a16:creationId xmlns:a16="http://schemas.microsoft.com/office/drawing/2014/main" id="{0B02F53F-0F0D-064E-9A6C-1D0E7410E811}"/>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F085EE59-9924-7A46-AF28-95DBDB6BABB5}"/>
              </a:ext>
            </a:extLst>
          </p:cNvPr>
          <p:cNvSpPr txBox="1"/>
          <p:nvPr userDrawn="1"/>
        </p:nvSpPr>
        <p:spPr>
          <a:xfrm>
            <a:off x="3687417" y="6289627"/>
            <a:ext cx="8827160"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WHY DO WE PAY INCOME TAX?</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21781576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2B87383-2865-2444-A5F6-D58ADBB23211}"/>
              </a:ext>
            </a:extLst>
          </p:cNvPr>
          <p:cNvSpPr txBox="1"/>
          <p:nvPr userDrawn="1"/>
        </p:nvSpPr>
        <p:spPr>
          <a:xfrm>
            <a:off x="1121641" y="471570"/>
            <a:ext cx="5165719" cy="461665"/>
          </a:xfrm>
          <a:prstGeom prst="rect">
            <a:avLst/>
          </a:prstGeom>
          <a:noFill/>
        </p:spPr>
        <p:txBody>
          <a:bodyPr wrap="square" rtlCol="0">
            <a:spAutoFit/>
          </a:bodyPr>
          <a:lstStyle/>
          <a:p>
            <a:r>
              <a:rPr lang="en-US" sz="2400" dirty="0">
                <a:solidFill>
                  <a:srgbClr val="188785"/>
                </a:solidFill>
                <a:latin typeface="Futura Medium" panose="020B0602020204020303" pitchFamily="34" charset="-79"/>
                <a:cs typeface="Futura Medium" panose="020B0602020204020303" pitchFamily="34" charset="-79"/>
              </a:rPr>
              <a:t>2. EMPLOYMENT</a:t>
            </a:r>
          </a:p>
        </p:txBody>
      </p:sp>
      <p:cxnSp>
        <p:nvCxnSpPr>
          <p:cNvPr id="15" name="Straight Connector 14">
            <a:extLst>
              <a:ext uri="{FF2B5EF4-FFF2-40B4-BE49-F238E27FC236}">
                <a16:creationId xmlns:a16="http://schemas.microsoft.com/office/drawing/2014/main" id="{1EC67118-D5EE-324D-BBF4-AAD79F8CE596}"/>
              </a:ext>
            </a:extLst>
          </p:cNvPr>
          <p:cNvCxnSpPr>
            <a:cxnSpLocks/>
          </p:cNvCxnSpPr>
          <p:nvPr userDrawn="1"/>
        </p:nvCxnSpPr>
        <p:spPr>
          <a:xfrm>
            <a:off x="1215968" y="893690"/>
            <a:ext cx="2522985" cy="0"/>
          </a:xfrm>
          <a:prstGeom prst="line">
            <a:avLst/>
          </a:prstGeom>
          <a:ln>
            <a:solidFill>
              <a:srgbClr val="F9D500"/>
            </a:solidFill>
          </a:ln>
        </p:spPr>
        <p:style>
          <a:lnRef idx="3">
            <a:schemeClr val="accent5"/>
          </a:lnRef>
          <a:fillRef idx="0">
            <a:schemeClr val="accent5"/>
          </a:fillRef>
          <a:effectRef idx="2">
            <a:schemeClr val="accent5"/>
          </a:effectRef>
          <a:fontRef idx="minor">
            <a:schemeClr val="tx1"/>
          </a:fontRef>
        </p:style>
      </p:cxnSp>
      <p:pic>
        <p:nvPicPr>
          <p:cNvPr id="9" name="Picture 8">
            <a:extLst>
              <a:ext uri="{FF2B5EF4-FFF2-40B4-BE49-F238E27FC236}">
                <a16:creationId xmlns:a16="http://schemas.microsoft.com/office/drawing/2014/main" id="{D6144EB4-4B3E-BD42-A217-1A7AFF659990}"/>
              </a:ext>
            </a:extLst>
          </p:cNvPr>
          <p:cNvPicPr>
            <a:picLocks noChangeAspect="1"/>
          </p:cNvPicPr>
          <p:nvPr userDrawn="1"/>
        </p:nvPicPr>
        <p:blipFill>
          <a:blip r:embed="rId2"/>
          <a:stretch>
            <a:fillRect/>
          </a:stretch>
        </p:blipFill>
        <p:spPr>
          <a:xfrm>
            <a:off x="531567" y="420801"/>
            <a:ext cx="613265" cy="602958"/>
          </a:xfrm>
          <a:prstGeom prst="rect">
            <a:avLst/>
          </a:prstGeom>
        </p:spPr>
      </p:pic>
      <p:sp>
        <p:nvSpPr>
          <p:cNvPr id="8" name="Rectangle 7">
            <a:extLst>
              <a:ext uri="{FF2B5EF4-FFF2-40B4-BE49-F238E27FC236}">
                <a16:creationId xmlns:a16="http://schemas.microsoft.com/office/drawing/2014/main" id="{0555ADA9-F4C0-6E41-A8E7-2F5DBC6D83FB}"/>
              </a:ext>
            </a:extLst>
          </p:cNvPr>
          <p:cNvSpPr/>
          <p:nvPr userDrawn="1"/>
        </p:nvSpPr>
        <p:spPr>
          <a:xfrm>
            <a:off x="531567" y="1200551"/>
            <a:ext cx="5165720" cy="3970318"/>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There is a wide range of work available for school and college leavers. For those going straight into work from school or college there is also a National Minimum Wage.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This varies according to your age, and the rates change every April. For 2021 this is:</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i="0" kern="1200" dirty="0">
                <a:solidFill>
                  <a:srgbClr val="00303C"/>
                </a:solidFill>
                <a:effectLst/>
                <a:latin typeface="Futura" panose="020B0602020204020303" pitchFamily="34" charset="-79"/>
                <a:ea typeface="+mn-ea"/>
                <a:cs typeface="Futura" panose="020B0602020204020303" pitchFamily="34" charset="-79"/>
              </a:rPr>
              <a:t>Under 18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£4.62 per hour</a:t>
            </a:r>
          </a:p>
          <a:p>
            <a:r>
              <a:rPr lang="en-GB" sz="1800" b="1" i="0" kern="1200" dirty="0">
                <a:solidFill>
                  <a:srgbClr val="00303C"/>
                </a:solidFill>
                <a:effectLst/>
                <a:latin typeface="Futura" panose="020B0602020204020303" pitchFamily="34" charset="-79"/>
                <a:ea typeface="+mn-ea"/>
                <a:cs typeface="Futura" panose="020B0602020204020303" pitchFamily="34" charset="-79"/>
              </a:rPr>
              <a:t>18-20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£6.56 per hour</a:t>
            </a:r>
          </a:p>
          <a:p>
            <a:r>
              <a:rPr lang="en-GB" sz="1800" b="1" i="0" kern="1200" dirty="0">
                <a:solidFill>
                  <a:srgbClr val="00303C"/>
                </a:solidFill>
                <a:effectLst/>
                <a:latin typeface="Futura" panose="020B0602020204020303" pitchFamily="34" charset="-79"/>
                <a:ea typeface="+mn-ea"/>
                <a:cs typeface="Futura" panose="020B0602020204020303" pitchFamily="34" charset="-79"/>
              </a:rPr>
              <a:t>21-22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£8.36 per hour</a:t>
            </a:r>
          </a:p>
          <a:p>
            <a:r>
              <a:rPr lang="en-GB" sz="1800" b="1" i="0" kern="1200" dirty="0">
                <a:solidFill>
                  <a:srgbClr val="00303C"/>
                </a:solidFill>
                <a:effectLst/>
                <a:latin typeface="Futura" panose="020B0602020204020303" pitchFamily="34" charset="-79"/>
                <a:ea typeface="+mn-ea"/>
                <a:cs typeface="Futura" panose="020B0602020204020303" pitchFamily="34" charset="-79"/>
              </a:rPr>
              <a:t>23 and over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£8.91 per hour</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br>
              <a:rPr lang="en-GB" sz="1800" kern="1200" dirty="0">
                <a:solidFill>
                  <a:srgbClr val="00303C"/>
                </a:solidFill>
                <a:effectLst/>
                <a:latin typeface="Futura Medium" panose="020B0602020204020303" pitchFamily="34" charset="-79"/>
                <a:ea typeface="+mn-ea"/>
                <a:cs typeface="Futura Medium" panose="020B0602020204020303" pitchFamily="34" charset="-79"/>
              </a:rPr>
            </a:br>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p:txBody>
      </p:sp>
      <p:sp>
        <p:nvSpPr>
          <p:cNvPr id="14" name="Rectangle 13">
            <a:extLst>
              <a:ext uri="{FF2B5EF4-FFF2-40B4-BE49-F238E27FC236}">
                <a16:creationId xmlns:a16="http://schemas.microsoft.com/office/drawing/2014/main" id="{813EC9D2-DF86-2E44-9D1C-98E321277F3E}"/>
              </a:ext>
            </a:extLst>
          </p:cNvPr>
          <p:cNvSpPr/>
          <p:nvPr userDrawn="1"/>
        </p:nvSpPr>
        <p:spPr>
          <a:xfrm>
            <a:off x="6096000" y="1200551"/>
            <a:ext cx="5421891" cy="4247317"/>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The National Minimum Wage is exactly that – it’s the minimum an employer can pay. Employers can choose to pay more than this but must pay at least the National Minimum Wage for the age of person they employ. The amount paid by employers is determined by a number of factors, including:</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The level of responsibility within the role.</a:t>
            </a: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The skills required to do the role.</a:t>
            </a: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The level of experience they are looking for.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If you choose to work for yourself (be self-employed) then the minimum wage does not apply.</a:t>
            </a:r>
          </a:p>
        </p:txBody>
      </p:sp>
      <p:sp>
        <p:nvSpPr>
          <p:cNvPr id="17" name="TextBox 16">
            <a:extLst>
              <a:ext uri="{FF2B5EF4-FFF2-40B4-BE49-F238E27FC236}">
                <a16:creationId xmlns:a16="http://schemas.microsoft.com/office/drawing/2014/main" id="{3BE9A314-D7BD-1245-89C2-4A7C8E17045A}"/>
              </a:ext>
            </a:extLst>
          </p:cNvPr>
          <p:cNvSpPr txBox="1"/>
          <p:nvPr userDrawn="1"/>
        </p:nvSpPr>
        <p:spPr>
          <a:xfrm>
            <a:off x="3438939" y="6289627"/>
            <a:ext cx="9075638"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MOVING ON FROM SCHOOL </a:t>
            </a:r>
            <a:r>
              <a:rPr lang="en-GB" sz="2400" b="0" i="0" dirty="0">
                <a:solidFill>
                  <a:schemeClr val="bg1">
                    <a:alpha val="39000"/>
                  </a:schemeClr>
                </a:solidFill>
                <a:latin typeface="Futura Medium" panose="020B0602020204020303" pitchFamily="34" charset="-79"/>
                <a:cs typeface="Futura Medium" panose="020B0602020204020303" pitchFamily="34" charset="-79"/>
              </a:rPr>
              <a:t>NEXT STEPS: EMPLOYMENT</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19427569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4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6D7C9AF-9FE1-CE4C-BE76-DAE07E0F6C90}"/>
              </a:ext>
            </a:extLst>
          </p:cNvPr>
          <p:cNvSpPr/>
          <p:nvPr userDrawn="1"/>
        </p:nvSpPr>
        <p:spPr>
          <a:xfrm>
            <a:off x="0" y="0"/>
            <a:ext cx="12192000" cy="6520070"/>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9" name="Rectangle 8">
            <a:extLst>
              <a:ext uri="{FF2B5EF4-FFF2-40B4-BE49-F238E27FC236}">
                <a16:creationId xmlns:a16="http://schemas.microsoft.com/office/drawing/2014/main" id="{0B02F53F-0F0D-064E-9A6C-1D0E7410E811}"/>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F085EE59-9924-7A46-AF28-95DBDB6BABB5}"/>
              </a:ext>
            </a:extLst>
          </p:cNvPr>
          <p:cNvSpPr txBox="1"/>
          <p:nvPr userDrawn="1"/>
        </p:nvSpPr>
        <p:spPr>
          <a:xfrm>
            <a:off x="3687417" y="6289627"/>
            <a:ext cx="8827160"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WHY DO WE PAY INCOME TAX?</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35379467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5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7" name="TextBox 6">
            <a:extLst>
              <a:ext uri="{FF2B5EF4-FFF2-40B4-BE49-F238E27FC236}">
                <a16:creationId xmlns:a16="http://schemas.microsoft.com/office/drawing/2014/main" id="{252253B2-4574-7746-8155-B43E07F5259E}"/>
              </a:ext>
            </a:extLst>
          </p:cNvPr>
          <p:cNvSpPr txBox="1"/>
          <p:nvPr userDrawn="1"/>
        </p:nvSpPr>
        <p:spPr>
          <a:xfrm>
            <a:off x="462454" y="409243"/>
            <a:ext cx="8979720" cy="984885"/>
          </a:xfrm>
          <a:prstGeom prst="rect">
            <a:avLst/>
          </a:prstGeom>
          <a:noFill/>
        </p:spPr>
        <p:txBody>
          <a:bodyPr wrap="square" rtlCol="0">
            <a:spAutoFit/>
          </a:bodyPr>
          <a:lstStyle/>
          <a:p>
            <a:r>
              <a:rPr lang="en-GB" sz="4000" b="1" dirty="0">
                <a:solidFill>
                  <a:srgbClr val="F9D500"/>
                </a:solidFill>
                <a:latin typeface="Futura" panose="020B0602020204020303" pitchFamily="34" charset="-79"/>
                <a:cs typeface="Futura" panose="020B0602020204020303" pitchFamily="34" charset="-79"/>
              </a:rPr>
              <a:t>PENSIONS</a:t>
            </a:r>
            <a:endParaRPr lang="en-GB" sz="4000" dirty="0">
              <a:solidFill>
                <a:srgbClr val="F9D500"/>
              </a:solidFill>
              <a:latin typeface="Futura Medium" panose="020B0602020204020303" pitchFamily="34" charset="-79"/>
              <a:cs typeface="Futura Medium" panose="020B0602020204020303" pitchFamily="34" charset="-79"/>
            </a:endParaRPr>
          </a:p>
          <a:p>
            <a:endParaRPr lang="en-US" dirty="0"/>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45E7D7FA-6C6C-644E-A7E1-0CA2145DA5EB}"/>
              </a:ext>
            </a:extLst>
          </p:cNvPr>
          <p:cNvSpPr txBox="1"/>
          <p:nvPr userDrawn="1"/>
        </p:nvSpPr>
        <p:spPr>
          <a:xfrm>
            <a:off x="6798365" y="6289627"/>
            <a:ext cx="5716212"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PENSIONS</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2" name="Rectangle 1">
            <a:extLst>
              <a:ext uri="{FF2B5EF4-FFF2-40B4-BE49-F238E27FC236}">
                <a16:creationId xmlns:a16="http://schemas.microsoft.com/office/drawing/2014/main" id="{4EF3183C-329C-FD47-B1B2-81B899DA8DC8}"/>
              </a:ext>
            </a:extLst>
          </p:cNvPr>
          <p:cNvSpPr/>
          <p:nvPr userDrawn="1"/>
        </p:nvSpPr>
        <p:spPr>
          <a:xfrm>
            <a:off x="462454" y="1143723"/>
            <a:ext cx="5192911" cy="3970318"/>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A pension is a specific type of long-term savings plan that you build up during your working life to fund your retirement (when you stop working in later life). It is intended to provide money for people to live on once they no longer receive an income from work.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Most people will pay into a pension scheme and these payments will appear on your payslip in the deductions section. Putting money into a pension scheme is like having a savings account, but unlike normal savings you cannot use your money until you reach retirement age.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There are two main types of pension:</a:t>
            </a:r>
          </a:p>
        </p:txBody>
      </p:sp>
      <p:sp>
        <p:nvSpPr>
          <p:cNvPr id="8" name="Rectangle 7">
            <a:extLst>
              <a:ext uri="{FF2B5EF4-FFF2-40B4-BE49-F238E27FC236}">
                <a16:creationId xmlns:a16="http://schemas.microsoft.com/office/drawing/2014/main" id="{C2A1397D-BAA9-DC48-8FBA-E0ABEF7064A6}"/>
              </a:ext>
            </a:extLst>
          </p:cNvPr>
          <p:cNvSpPr/>
          <p:nvPr userDrawn="1"/>
        </p:nvSpPr>
        <p:spPr>
          <a:xfrm>
            <a:off x="6047960" y="1153662"/>
            <a:ext cx="5716211" cy="4801314"/>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This is paid by the government. To qualify for the state pension, you must have paid National Insurance (NI) contributions for a certain number of years. The number of years you have paid National Insurance contributions will affect the amount of state pension that you receive. To qualify for the maximum state pension, you would need to pay NI contributions for a minimum of 35 years. This would mean you would currently receive approximately £175 per week (2020) from your state retirement age.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The state retirement age has changed in recent years, but for most people it will eventually be 68 for both men and women. However, this age is regularly reviewed by the government as advances in healthcare enable people to work and live longer. </a:t>
            </a:r>
          </a:p>
        </p:txBody>
      </p:sp>
      <p:sp>
        <p:nvSpPr>
          <p:cNvPr id="11" name="TextBox 10">
            <a:extLst>
              <a:ext uri="{FF2B5EF4-FFF2-40B4-BE49-F238E27FC236}">
                <a16:creationId xmlns:a16="http://schemas.microsoft.com/office/drawing/2014/main" id="{7629DB45-D4AF-B242-A95E-5A2DB2E111F1}"/>
              </a:ext>
            </a:extLst>
          </p:cNvPr>
          <p:cNvSpPr txBox="1"/>
          <p:nvPr userDrawn="1"/>
        </p:nvSpPr>
        <p:spPr>
          <a:xfrm>
            <a:off x="1141519" y="5299851"/>
            <a:ext cx="9533107" cy="461665"/>
          </a:xfrm>
          <a:prstGeom prst="rect">
            <a:avLst/>
          </a:prstGeom>
          <a:noFill/>
        </p:spPr>
        <p:txBody>
          <a:bodyPr wrap="square" rtlCol="0">
            <a:spAutoFit/>
          </a:bodyPr>
          <a:lstStyle/>
          <a:p>
            <a:r>
              <a:rPr lang="en-US" sz="2400" dirty="0">
                <a:solidFill>
                  <a:srgbClr val="188785"/>
                </a:solidFill>
                <a:latin typeface="Futura Medium" panose="020B0602020204020303" pitchFamily="34" charset="-79"/>
                <a:cs typeface="Futura Medium" panose="020B0602020204020303" pitchFamily="34" charset="-79"/>
              </a:rPr>
              <a:t>1. THE STATE PENSION</a:t>
            </a:r>
          </a:p>
        </p:txBody>
      </p:sp>
      <p:cxnSp>
        <p:nvCxnSpPr>
          <p:cNvPr id="12" name="Straight Connector 11">
            <a:extLst>
              <a:ext uri="{FF2B5EF4-FFF2-40B4-BE49-F238E27FC236}">
                <a16:creationId xmlns:a16="http://schemas.microsoft.com/office/drawing/2014/main" id="{61D34520-DA88-454F-A4B3-A618CF82FC56}"/>
              </a:ext>
            </a:extLst>
          </p:cNvPr>
          <p:cNvCxnSpPr>
            <a:cxnSpLocks/>
          </p:cNvCxnSpPr>
          <p:nvPr userDrawn="1"/>
        </p:nvCxnSpPr>
        <p:spPr>
          <a:xfrm>
            <a:off x="1235846" y="5721971"/>
            <a:ext cx="3346093" cy="0"/>
          </a:xfrm>
          <a:prstGeom prst="line">
            <a:avLst/>
          </a:prstGeom>
          <a:ln>
            <a:solidFill>
              <a:srgbClr val="F9D500"/>
            </a:solidFill>
          </a:ln>
        </p:spPr>
        <p:style>
          <a:lnRef idx="3">
            <a:schemeClr val="accent5"/>
          </a:lnRef>
          <a:fillRef idx="0">
            <a:schemeClr val="accent5"/>
          </a:fillRef>
          <a:effectRef idx="2">
            <a:schemeClr val="accent5"/>
          </a:effectRef>
          <a:fontRef idx="minor">
            <a:schemeClr val="tx1"/>
          </a:fontRef>
        </p:style>
      </p:cxnSp>
      <p:pic>
        <p:nvPicPr>
          <p:cNvPr id="13" name="Picture 12">
            <a:extLst>
              <a:ext uri="{FF2B5EF4-FFF2-40B4-BE49-F238E27FC236}">
                <a16:creationId xmlns:a16="http://schemas.microsoft.com/office/drawing/2014/main" id="{6476608F-043D-7745-B7EC-9B6440D71D06}"/>
              </a:ext>
            </a:extLst>
          </p:cNvPr>
          <p:cNvPicPr>
            <a:picLocks noChangeAspect="1"/>
          </p:cNvPicPr>
          <p:nvPr userDrawn="1"/>
        </p:nvPicPr>
        <p:blipFill>
          <a:blip r:embed="rId2"/>
          <a:stretch>
            <a:fillRect/>
          </a:stretch>
        </p:blipFill>
        <p:spPr>
          <a:xfrm>
            <a:off x="551445" y="5249082"/>
            <a:ext cx="613265" cy="602958"/>
          </a:xfrm>
          <a:prstGeom prst="rect">
            <a:avLst/>
          </a:prstGeom>
        </p:spPr>
      </p:pic>
    </p:spTree>
    <p:extLst>
      <p:ext uri="{BB962C8B-B14F-4D97-AF65-F5344CB8AC3E}">
        <p14:creationId xmlns:p14="http://schemas.microsoft.com/office/powerpoint/2010/main" val="1126332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6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45E7D7FA-6C6C-644E-A7E1-0CA2145DA5EB}"/>
              </a:ext>
            </a:extLst>
          </p:cNvPr>
          <p:cNvSpPr txBox="1"/>
          <p:nvPr userDrawn="1"/>
        </p:nvSpPr>
        <p:spPr>
          <a:xfrm>
            <a:off x="6798365" y="6289627"/>
            <a:ext cx="5716212"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PENSIONS</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11" name="TextBox 10">
            <a:extLst>
              <a:ext uri="{FF2B5EF4-FFF2-40B4-BE49-F238E27FC236}">
                <a16:creationId xmlns:a16="http://schemas.microsoft.com/office/drawing/2014/main" id="{7629DB45-D4AF-B242-A95E-5A2DB2E111F1}"/>
              </a:ext>
            </a:extLst>
          </p:cNvPr>
          <p:cNvSpPr txBox="1"/>
          <p:nvPr userDrawn="1"/>
        </p:nvSpPr>
        <p:spPr>
          <a:xfrm>
            <a:off x="1121641" y="473154"/>
            <a:ext cx="9533107" cy="461665"/>
          </a:xfrm>
          <a:prstGeom prst="rect">
            <a:avLst/>
          </a:prstGeom>
          <a:noFill/>
        </p:spPr>
        <p:txBody>
          <a:bodyPr wrap="square" rtlCol="0">
            <a:spAutoFit/>
          </a:bodyPr>
          <a:lstStyle/>
          <a:p>
            <a:r>
              <a:rPr lang="en-US" sz="2400" dirty="0">
                <a:solidFill>
                  <a:srgbClr val="188785"/>
                </a:solidFill>
                <a:latin typeface="Futura Medium" panose="020B0602020204020303" pitchFamily="34" charset="-79"/>
                <a:cs typeface="Futura Medium" panose="020B0602020204020303" pitchFamily="34" charset="-79"/>
              </a:rPr>
              <a:t>2. WORKPLACE PENSIONS</a:t>
            </a:r>
          </a:p>
        </p:txBody>
      </p:sp>
      <p:cxnSp>
        <p:nvCxnSpPr>
          <p:cNvPr id="12" name="Straight Connector 11">
            <a:extLst>
              <a:ext uri="{FF2B5EF4-FFF2-40B4-BE49-F238E27FC236}">
                <a16:creationId xmlns:a16="http://schemas.microsoft.com/office/drawing/2014/main" id="{61D34520-DA88-454F-A4B3-A618CF82FC56}"/>
              </a:ext>
            </a:extLst>
          </p:cNvPr>
          <p:cNvCxnSpPr>
            <a:cxnSpLocks/>
          </p:cNvCxnSpPr>
          <p:nvPr userDrawn="1"/>
        </p:nvCxnSpPr>
        <p:spPr>
          <a:xfrm>
            <a:off x="1215968" y="895274"/>
            <a:ext cx="3932502" cy="0"/>
          </a:xfrm>
          <a:prstGeom prst="line">
            <a:avLst/>
          </a:prstGeom>
          <a:ln>
            <a:solidFill>
              <a:srgbClr val="F9D500"/>
            </a:solidFill>
          </a:ln>
        </p:spPr>
        <p:style>
          <a:lnRef idx="3">
            <a:schemeClr val="accent5"/>
          </a:lnRef>
          <a:fillRef idx="0">
            <a:schemeClr val="accent5"/>
          </a:fillRef>
          <a:effectRef idx="2">
            <a:schemeClr val="accent5"/>
          </a:effectRef>
          <a:fontRef idx="minor">
            <a:schemeClr val="tx1"/>
          </a:fontRef>
        </p:style>
      </p:cxnSp>
      <p:pic>
        <p:nvPicPr>
          <p:cNvPr id="13" name="Picture 12">
            <a:extLst>
              <a:ext uri="{FF2B5EF4-FFF2-40B4-BE49-F238E27FC236}">
                <a16:creationId xmlns:a16="http://schemas.microsoft.com/office/drawing/2014/main" id="{6476608F-043D-7745-B7EC-9B6440D71D06}"/>
              </a:ext>
            </a:extLst>
          </p:cNvPr>
          <p:cNvPicPr>
            <a:picLocks noChangeAspect="1"/>
          </p:cNvPicPr>
          <p:nvPr userDrawn="1"/>
        </p:nvPicPr>
        <p:blipFill>
          <a:blip r:embed="rId2"/>
          <a:stretch>
            <a:fillRect/>
          </a:stretch>
        </p:blipFill>
        <p:spPr>
          <a:xfrm>
            <a:off x="531567" y="422385"/>
            <a:ext cx="613265" cy="602958"/>
          </a:xfrm>
          <a:prstGeom prst="rect">
            <a:avLst/>
          </a:prstGeom>
        </p:spPr>
      </p:pic>
      <p:sp>
        <p:nvSpPr>
          <p:cNvPr id="14" name="Rectangle 13">
            <a:extLst>
              <a:ext uri="{FF2B5EF4-FFF2-40B4-BE49-F238E27FC236}">
                <a16:creationId xmlns:a16="http://schemas.microsoft.com/office/drawing/2014/main" id="{F6EC83BB-B3D8-C54F-882B-0F33CD80B747}"/>
              </a:ext>
            </a:extLst>
          </p:cNvPr>
          <p:cNvSpPr/>
          <p:nvPr userDrawn="1"/>
        </p:nvSpPr>
        <p:spPr>
          <a:xfrm>
            <a:off x="533399" y="1118981"/>
            <a:ext cx="8183218" cy="4524315"/>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These are set up by your employer. You will pay a percentage of your monthly income into the pension. This is taken off your gross income before it is taxed. This means your pension contribution is tax free.</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Another huge benefit of a workplace pension is that your employer will also contribute to it. This is additional to your income and is also tax free.</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The money paid in by you and/or your employer is put into investments (see the ‘Risk and reward’ chapter) by your pension provider. The amount you get when you come to withdraw from your pension depends on how much was paid in and how well the investments have done.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The pension provider is the company or organisation that looks after your pension for you. They may be chosen for you by your employer, or you may be able to choose your own. It is very important to know who your pension provider is and what they intend to do with your money as the value of your pension pot can go up or down depending on your investments. </a:t>
            </a:r>
          </a:p>
        </p:txBody>
      </p:sp>
      <p:pic>
        <p:nvPicPr>
          <p:cNvPr id="15" name="Picture 14">
            <a:extLst>
              <a:ext uri="{FF2B5EF4-FFF2-40B4-BE49-F238E27FC236}">
                <a16:creationId xmlns:a16="http://schemas.microsoft.com/office/drawing/2014/main" id="{3A84A051-254F-D749-B923-E571221CB5BE}"/>
              </a:ext>
            </a:extLst>
          </p:cNvPr>
          <p:cNvPicPr>
            <a:picLocks noChangeAspect="1"/>
          </p:cNvPicPr>
          <p:nvPr userDrawn="1"/>
        </p:nvPicPr>
        <p:blipFill rotWithShape="1">
          <a:blip r:embed="rId3"/>
          <a:srcRect l="49828" r="16037"/>
          <a:stretch/>
        </p:blipFill>
        <p:spPr>
          <a:xfrm>
            <a:off x="8984974" y="-12635"/>
            <a:ext cx="3207026" cy="6263255"/>
          </a:xfrm>
          <a:prstGeom prst="rect">
            <a:avLst/>
          </a:prstGeom>
        </p:spPr>
      </p:pic>
    </p:spTree>
    <p:extLst>
      <p:ext uri="{BB962C8B-B14F-4D97-AF65-F5344CB8AC3E}">
        <p14:creationId xmlns:p14="http://schemas.microsoft.com/office/powerpoint/2010/main" val="37363642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7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45E7D7FA-6C6C-644E-A7E1-0CA2145DA5EB}"/>
              </a:ext>
            </a:extLst>
          </p:cNvPr>
          <p:cNvSpPr txBox="1"/>
          <p:nvPr userDrawn="1"/>
        </p:nvSpPr>
        <p:spPr>
          <a:xfrm>
            <a:off x="6798365" y="6289627"/>
            <a:ext cx="5716212"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PENSIONS</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11" name="TextBox 10">
            <a:extLst>
              <a:ext uri="{FF2B5EF4-FFF2-40B4-BE49-F238E27FC236}">
                <a16:creationId xmlns:a16="http://schemas.microsoft.com/office/drawing/2014/main" id="{7629DB45-D4AF-B242-A95E-5A2DB2E111F1}"/>
              </a:ext>
            </a:extLst>
          </p:cNvPr>
          <p:cNvSpPr txBox="1"/>
          <p:nvPr userDrawn="1"/>
        </p:nvSpPr>
        <p:spPr>
          <a:xfrm>
            <a:off x="1121641" y="473154"/>
            <a:ext cx="9533107" cy="461665"/>
          </a:xfrm>
          <a:prstGeom prst="rect">
            <a:avLst/>
          </a:prstGeom>
          <a:noFill/>
        </p:spPr>
        <p:txBody>
          <a:bodyPr wrap="square" rtlCol="0">
            <a:spAutoFit/>
          </a:bodyPr>
          <a:lstStyle/>
          <a:p>
            <a:r>
              <a:rPr lang="en-US" sz="2400" dirty="0">
                <a:solidFill>
                  <a:srgbClr val="188785"/>
                </a:solidFill>
                <a:latin typeface="Futura Medium" panose="020B0602020204020303" pitchFamily="34" charset="-79"/>
                <a:cs typeface="Futura Medium" panose="020B0602020204020303" pitchFamily="34" charset="-79"/>
              </a:rPr>
              <a:t>AUTOMATIC ENROLMENT INTO WORKPLACE PENSIONS</a:t>
            </a:r>
          </a:p>
        </p:txBody>
      </p:sp>
      <p:cxnSp>
        <p:nvCxnSpPr>
          <p:cNvPr id="12" name="Straight Connector 11">
            <a:extLst>
              <a:ext uri="{FF2B5EF4-FFF2-40B4-BE49-F238E27FC236}">
                <a16:creationId xmlns:a16="http://schemas.microsoft.com/office/drawing/2014/main" id="{61D34520-DA88-454F-A4B3-A618CF82FC56}"/>
              </a:ext>
            </a:extLst>
          </p:cNvPr>
          <p:cNvCxnSpPr>
            <a:cxnSpLocks/>
          </p:cNvCxnSpPr>
          <p:nvPr userDrawn="1"/>
        </p:nvCxnSpPr>
        <p:spPr>
          <a:xfrm>
            <a:off x="1215968" y="895274"/>
            <a:ext cx="8305719" cy="0"/>
          </a:xfrm>
          <a:prstGeom prst="line">
            <a:avLst/>
          </a:prstGeom>
          <a:ln>
            <a:solidFill>
              <a:srgbClr val="F9D500"/>
            </a:solidFill>
          </a:ln>
        </p:spPr>
        <p:style>
          <a:lnRef idx="3">
            <a:schemeClr val="accent5"/>
          </a:lnRef>
          <a:fillRef idx="0">
            <a:schemeClr val="accent5"/>
          </a:fillRef>
          <a:effectRef idx="2">
            <a:schemeClr val="accent5"/>
          </a:effectRef>
          <a:fontRef idx="minor">
            <a:schemeClr val="tx1"/>
          </a:fontRef>
        </p:style>
      </p:cxnSp>
      <p:pic>
        <p:nvPicPr>
          <p:cNvPr id="13" name="Picture 12">
            <a:extLst>
              <a:ext uri="{FF2B5EF4-FFF2-40B4-BE49-F238E27FC236}">
                <a16:creationId xmlns:a16="http://schemas.microsoft.com/office/drawing/2014/main" id="{6476608F-043D-7745-B7EC-9B6440D71D06}"/>
              </a:ext>
            </a:extLst>
          </p:cNvPr>
          <p:cNvPicPr>
            <a:picLocks noChangeAspect="1"/>
          </p:cNvPicPr>
          <p:nvPr userDrawn="1"/>
        </p:nvPicPr>
        <p:blipFill>
          <a:blip r:embed="rId2"/>
          <a:stretch>
            <a:fillRect/>
          </a:stretch>
        </p:blipFill>
        <p:spPr>
          <a:xfrm>
            <a:off x="531567" y="422385"/>
            <a:ext cx="613265" cy="602958"/>
          </a:xfrm>
          <a:prstGeom prst="rect">
            <a:avLst/>
          </a:prstGeom>
        </p:spPr>
      </p:pic>
      <p:sp>
        <p:nvSpPr>
          <p:cNvPr id="3" name="Rectangle 2">
            <a:extLst>
              <a:ext uri="{FF2B5EF4-FFF2-40B4-BE49-F238E27FC236}">
                <a16:creationId xmlns:a16="http://schemas.microsoft.com/office/drawing/2014/main" id="{356CA232-B6D0-E244-97A2-26E16B90F5E8}"/>
              </a:ext>
            </a:extLst>
          </p:cNvPr>
          <p:cNvSpPr/>
          <p:nvPr userDrawn="1"/>
        </p:nvSpPr>
        <p:spPr>
          <a:xfrm>
            <a:off x="533400" y="1172677"/>
            <a:ext cx="5251174" cy="4524315"/>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Since February 2018 all existing and new employers must automatically enrol any eligible members of staff into a workplace pension scheme. This means the vast majority of people will start a pension from the beginning of their working life.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Auto-enrolment applies to employees between the age of 22 and their state retirement age, who earn over £10,000 a year and work in the UK. There are minimum amounts that must be contributed, and by 2019 the employee had to contribute a minimum of 5% of their pay and the employer had to contribute a minimum of 3%. Both employees and employers can decide how much to contribute to the pension scheme. </a:t>
            </a:r>
          </a:p>
        </p:txBody>
      </p:sp>
      <p:sp>
        <p:nvSpPr>
          <p:cNvPr id="7" name="Rectangle 6">
            <a:extLst>
              <a:ext uri="{FF2B5EF4-FFF2-40B4-BE49-F238E27FC236}">
                <a16:creationId xmlns:a16="http://schemas.microsoft.com/office/drawing/2014/main" id="{DAA24D62-6C90-4042-B9F1-743A84AC9B8A}"/>
              </a:ext>
            </a:extLst>
          </p:cNvPr>
          <p:cNvSpPr/>
          <p:nvPr userDrawn="1"/>
        </p:nvSpPr>
        <p:spPr>
          <a:xfrm>
            <a:off x="5980959" y="1172677"/>
            <a:ext cx="5372841" cy="4247317"/>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The more that goes in, the bigger the amount of money there will be when the worker retires.</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Along with the state pension, self-employed individuals can also set up their own private pension with a pension provider. These operate similarly to workplace pensions but obviously there is no employer to choose a scheme for you and no employer contributions.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People may also choose other ways of building up a retirement fund, for example by investing in a stocks and shares ISA or property. But remember that anyone opting out of a workplace pension scheme would lose their employer’s contributions.</a:t>
            </a:r>
          </a:p>
        </p:txBody>
      </p:sp>
    </p:spTree>
    <p:extLst>
      <p:ext uri="{BB962C8B-B14F-4D97-AF65-F5344CB8AC3E}">
        <p14:creationId xmlns:p14="http://schemas.microsoft.com/office/powerpoint/2010/main" val="241671925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8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6D7C9AF-9FE1-CE4C-BE76-DAE07E0F6C90}"/>
              </a:ext>
            </a:extLst>
          </p:cNvPr>
          <p:cNvSpPr/>
          <p:nvPr userDrawn="1"/>
        </p:nvSpPr>
        <p:spPr>
          <a:xfrm>
            <a:off x="0" y="-9492"/>
            <a:ext cx="12192000" cy="6520070"/>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24BE0F1F-958C-874C-8635-11B26438C091}"/>
              </a:ext>
            </a:extLst>
          </p:cNvPr>
          <p:cNvPicPr>
            <a:picLocks noChangeAspect="1"/>
          </p:cNvPicPr>
          <p:nvPr userDrawn="1"/>
        </p:nvPicPr>
        <p:blipFill rotWithShape="1">
          <a:blip r:embed="rId2"/>
          <a:srcRect l="24636" r="31955"/>
          <a:stretch/>
        </p:blipFill>
        <p:spPr>
          <a:xfrm>
            <a:off x="7728988" y="-9492"/>
            <a:ext cx="4463012" cy="6858000"/>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9" name="Rectangle 8">
            <a:extLst>
              <a:ext uri="{FF2B5EF4-FFF2-40B4-BE49-F238E27FC236}">
                <a16:creationId xmlns:a16="http://schemas.microsoft.com/office/drawing/2014/main" id="{0B02F53F-0F0D-064E-9A6C-1D0E7410E811}"/>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D704B0E-5BF1-B244-B11E-1CA188349894}"/>
              </a:ext>
            </a:extLst>
          </p:cNvPr>
          <p:cNvSpPr txBox="1"/>
          <p:nvPr userDrawn="1"/>
        </p:nvSpPr>
        <p:spPr>
          <a:xfrm>
            <a:off x="6798365" y="6289627"/>
            <a:ext cx="5716212"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PENSIONS</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41185638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10_Title Slide">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2C0E140D-5E87-E440-A828-E53A6A4573DB}"/>
              </a:ext>
            </a:extLst>
          </p:cNvPr>
          <p:cNvPicPr>
            <a:picLocks noChangeAspect="1"/>
          </p:cNvPicPr>
          <p:nvPr userDrawn="1"/>
        </p:nvPicPr>
        <p:blipFill>
          <a:blip r:embed="rId2"/>
          <a:stretch>
            <a:fillRect/>
          </a:stretch>
        </p:blipFill>
        <p:spPr>
          <a:xfrm>
            <a:off x="2208172" y="186125"/>
            <a:ext cx="7293637" cy="5703788"/>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0A224269-8445-AC4A-80E9-6C45EEAF4376}"/>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B35532C-010D-6A46-9993-EF465ABFC237}"/>
              </a:ext>
            </a:extLst>
          </p:cNvPr>
          <p:cNvSpPr/>
          <p:nvPr userDrawn="1"/>
        </p:nvSpPr>
        <p:spPr>
          <a:xfrm>
            <a:off x="5977217" y="3244334"/>
            <a:ext cx="237566" cy="369332"/>
          </a:xfrm>
          <a:prstGeom prst="rect">
            <a:avLst/>
          </a:prstGeom>
        </p:spPr>
        <p:txBody>
          <a:bodyPr wrap="none">
            <a:spAutoFit/>
          </a:bodyPr>
          <a:lstStyle/>
          <a:p>
            <a:r>
              <a:rPr lang="en-US" dirty="0"/>
              <a:t> </a:t>
            </a:r>
          </a:p>
        </p:txBody>
      </p:sp>
      <p:sp>
        <p:nvSpPr>
          <p:cNvPr id="7" name="Rectangle 6">
            <a:extLst>
              <a:ext uri="{FF2B5EF4-FFF2-40B4-BE49-F238E27FC236}">
                <a16:creationId xmlns:a16="http://schemas.microsoft.com/office/drawing/2014/main" id="{433624F4-548B-4241-8731-501B2AAA1E22}"/>
              </a:ext>
            </a:extLst>
          </p:cNvPr>
          <p:cNvSpPr/>
          <p:nvPr userDrawn="1"/>
        </p:nvSpPr>
        <p:spPr>
          <a:xfrm>
            <a:off x="5977217" y="3244334"/>
            <a:ext cx="237566" cy="369332"/>
          </a:xfrm>
          <a:prstGeom prst="rect">
            <a:avLst/>
          </a:prstGeom>
        </p:spPr>
        <p:txBody>
          <a:bodyPr wrap="none">
            <a:spAutoFit/>
          </a:bodyPr>
          <a:lstStyle/>
          <a:p>
            <a:r>
              <a:rPr lang="en-US" dirty="0"/>
              <a:t> </a:t>
            </a:r>
          </a:p>
        </p:txBody>
      </p:sp>
      <p:sp>
        <p:nvSpPr>
          <p:cNvPr id="17" name="TextBox 16">
            <a:extLst>
              <a:ext uri="{FF2B5EF4-FFF2-40B4-BE49-F238E27FC236}">
                <a16:creationId xmlns:a16="http://schemas.microsoft.com/office/drawing/2014/main" id="{FCC3D666-F713-214C-957F-17CA0802AD05}"/>
              </a:ext>
            </a:extLst>
          </p:cNvPr>
          <p:cNvSpPr txBox="1"/>
          <p:nvPr userDrawn="1"/>
        </p:nvSpPr>
        <p:spPr>
          <a:xfrm>
            <a:off x="3120889" y="847759"/>
            <a:ext cx="4601818" cy="523220"/>
          </a:xfrm>
          <a:prstGeom prst="rect">
            <a:avLst/>
          </a:prstGeom>
          <a:noFill/>
        </p:spPr>
        <p:txBody>
          <a:bodyPr wrap="square" rtlCol="0">
            <a:spAutoFit/>
          </a:bodyPr>
          <a:lstStyle/>
          <a:p>
            <a:r>
              <a:rPr lang="en-US" sz="2800" dirty="0">
                <a:solidFill>
                  <a:srgbClr val="188785"/>
                </a:solidFill>
                <a:latin typeface="Futura Medium" panose="020B0602020204020303" pitchFamily="34" charset="-79"/>
                <a:cs typeface="Futura Medium" panose="020B0602020204020303" pitchFamily="34" charset="-79"/>
              </a:rPr>
              <a:t>QUESTIONS</a:t>
            </a:r>
          </a:p>
        </p:txBody>
      </p:sp>
      <p:cxnSp>
        <p:nvCxnSpPr>
          <p:cNvPr id="18" name="Straight Connector 17">
            <a:extLst>
              <a:ext uri="{FF2B5EF4-FFF2-40B4-BE49-F238E27FC236}">
                <a16:creationId xmlns:a16="http://schemas.microsoft.com/office/drawing/2014/main" id="{F151F126-AC61-CB4D-ADA6-26FED0BDC070}"/>
              </a:ext>
            </a:extLst>
          </p:cNvPr>
          <p:cNvCxnSpPr>
            <a:cxnSpLocks/>
          </p:cNvCxnSpPr>
          <p:nvPr userDrawn="1"/>
        </p:nvCxnSpPr>
        <p:spPr>
          <a:xfrm>
            <a:off x="3215215" y="1361319"/>
            <a:ext cx="2114812" cy="0"/>
          </a:xfrm>
          <a:prstGeom prst="line">
            <a:avLst/>
          </a:prstGeom>
          <a:ln>
            <a:solidFill>
              <a:srgbClr val="F9D500"/>
            </a:solidFill>
          </a:ln>
        </p:spPr>
        <p:style>
          <a:lnRef idx="3">
            <a:schemeClr val="accent5"/>
          </a:lnRef>
          <a:fillRef idx="0">
            <a:schemeClr val="accent5"/>
          </a:fillRef>
          <a:effectRef idx="2">
            <a:schemeClr val="accent5"/>
          </a:effectRef>
          <a:fontRef idx="minor">
            <a:schemeClr val="tx1"/>
          </a:fontRef>
        </p:style>
      </p:cxnSp>
      <p:pic>
        <p:nvPicPr>
          <p:cNvPr id="13" name="Picture 12">
            <a:extLst>
              <a:ext uri="{FF2B5EF4-FFF2-40B4-BE49-F238E27FC236}">
                <a16:creationId xmlns:a16="http://schemas.microsoft.com/office/drawing/2014/main" id="{9DB40DA6-DFE4-4E45-B3DA-B9A13EA55A73}"/>
              </a:ext>
            </a:extLst>
          </p:cNvPr>
          <p:cNvPicPr>
            <a:picLocks noChangeAspect="1"/>
          </p:cNvPicPr>
          <p:nvPr userDrawn="1"/>
        </p:nvPicPr>
        <p:blipFill>
          <a:blip r:embed="rId3"/>
          <a:stretch>
            <a:fillRect/>
          </a:stretch>
        </p:blipFill>
        <p:spPr>
          <a:xfrm>
            <a:off x="1766295" y="968087"/>
            <a:ext cx="1205506" cy="1193570"/>
          </a:xfrm>
          <a:prstGeom prst="rect">
            <a:avLst/>
          </a:prstGeom>
        </p:spPr>
      </p:pic>
      <p:sp>
        <p:nvSpPr>
          <p:cNvPr id="2" name="Rectangle 1">
            <a:extLst>
              <a:ext uri="{FF2B5EF4-FFF2-40B4-BE49-F238E27FC236}">
                <a16:creationId xmlns:a16="http://schemas.microsoft.com/office/drawing/2014/main" id="{445697FA-5077-6A4C-8B26-AAABE4FF5166}"/>
              </a:ext>
            </a:extLst>
          </p:cNvPr>
          <p:cNvSpPr/>
          <p:nvPr userDrawn="1"/>
        </p:nvSpPr>
        <p:spPr>
          <a:xfrm>
            <a:off x="3120889" y="1564872"/>
            <a:ext cx="5377068" cy="1477328"/>
          </a:xfrm>
          <a:prstGeom prst="rect">
            <a:avLst/>
          </a:prstGeom>
        </p:spPr>
        <p:txBody>
          <a:bodyPr wrap="square">
            <a:spAutoFit/>
          </a:bodyPr>
          <a:lstStyle/>
          <a:p>
            <a:r>
              <a:rPr lang="en-GB" sz="1800" b="1" kern="1200" dirty="0">
                <a:solidFill>
                  <a:srgbClr val="188785"/>
                </a:solidFill>
                <a:effectLst/>
                <a:latin typeface="FUTURA MEDIUM" panose="020B0602020204020303" pitchFamily="34" charset="-79"/>
                <a:ea typeface="+mn-ea"/>
                <a:cs typeface="FUTURA MEDIUM" panose="020B0602020204020303" pitchFamily="34" charset="-79"/>
              </a:rPr>
              <a:t>1.</a:t>
            </a:r>
            <a:r>
              <a:rPr lang="en-GB" sz="1800" kern="1200" dirty="0">
                <a:solidFill>
                  <a:srgbClr val="188785"/>
                </a:solidFill>
                <a:effectLst/>
                <a:latin typeface="Futura Medium" panose="020B0602020204020303" pitchFamily="34" charset="-79"/>
                <a:ea typeface="+mn-ea"/>
                <a:cs typeface="Futura Medium" panose="020B0602020204020303" pitchFamily="34" charset="-79"/>
              </a:rPr>
              <a:t> Explain the difference between the state  </a:t>
            </a:r>
          </a:p>
          <a:p>
            <a:r>
              <a:rPr lang="en-GB" sz="1800" kern="1200" dirty="0">
                <a:solidFill>
                  <a:srgbClr val="188785"/>
                </a:solidFill>
                <a:effectLst/>
                <a:latin typeface="Futura Medium" panose="020B0602020204020303" pitchFamily="34" charset="-79"/>
                <a:ea typeface="+mn-ea"/>
                <a:cs typeface="Futura Medium" panose="020B0602020204020303" pitchFamily="34" charset="-79"/>
              </a:rPr>
              <a:t>    pension and a workplace pension scheme.</a:t>
            </a:r>
          </a:p>
          <a:p>
            <a:endParaRPr lang="en-GB" sz="1800" kern="1200" dirty="0">
              <a:solidFill>
                <a:srgbClr val="188785"/>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188785"/>
                </a:solidFill>
                <a:effectLst/>
                <a:latin typeface="FUTURA MEDIUM" panose="020B0602020204020303" pitchFamily="34" charset="-79"/>
                <a:ea typeface="+mn-ea"/>
                <a:cs typeface="FUTURA MEDIUM" panose="020B0602020204020303" pitchFamily="34" charset="-79"/>
              </a:rPr>
              <a:t>2. </a:t>
            </a:r>
            <a:r>
              <a:rPr lang="en-GB" sz="1800" kern="1200" dirty="0">
                <a:solidFill>
                  <a:srgbClr val="188785"/>
                </a:solidFill>
                <a:effectLst/>
                <a:latin typeface="Futura Medium" panose="020B0602020204020303" pitchFamily="34" charset="-79"/>
                <a:ea typeface="+mn-ea"/>
                <a:cs typeface="Futura Medium" panose="020B0602020204020303" pitchFamily="34" charset="-79"/>
              </a:rPr>
              <a:t>What is the benefit to younger people </a:t>
            </a:r>
            <a:br>
              <a:rPr lang="en-GB" sz="1800" kern="1200" dirty="0">
                <a:solidFill>
                  <a:srgbClr val="188785"/>
                </a:solidFill>
                <a:effectLst/>
                <a:latin typeface="Futura Medium" panose="020B0602020204020303" pitchFamily="34" charset="-79"/>
                <a:ea typeface="+mn-ea"/>
                <a:cs typeface="Futura Medium" panose="020B0602020204020303" pitchFamily="34" charset="-79"/>
              </a:rPr>
            </a:br>
            <a:r>
              <a:rPr lang="en-GB" sz="1800" kern="1200" dirty="0">
                <a:solidFill>
                  <a:srgbClr val="188785"/>
                </a:solidFill>
                <a:effectLst/>
                <a:latin typeface="Futura Medium" panose="020B0602020204020303" pitchFamily="34" charset="-79"/>
                <a:ea typeface="+mn-ea"/>
                <a:cs typeface="Futura Medium" panose="020B0602020204020303" pitchFamily="34" charset="-79"/>
              </a:rPr>
              <a:t>     of auto enrolment?</a:t>
            </a:r>
          </a:p>
        </p:txBody>
      </p:sp>
      <p:sp>
        <p:nvSpPr>
          <p:cNvPr id="16" name="TextBox 15">
            <a:extLst>
              <a:ext uri="{FF2B5EF4-FFF2-40B4-BE49-F238E27FC236}">
                <a16:creationId xmlns:a16="http://schemas.microsoft.com/office/drawing/2014/main" id="{B83BC4A0-6A26-834C-9DB9-6EF60922D000}"/>
              </a:ext>
            </a:extLst>
          </p:cNvPr>
          <p:cNvSpPr txBox="1"/>
          <p:nvPr userDrawn="1"/>
        </p:nvSpPr>
        <p:spPr>
          <a:xfrm>
            <a:off x="6798365" y="6289627"/>
            <a:ext cx="5716212"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PENSIONS</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54150585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11_Title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1F4B940-924A-0A4E-B774-059D52F48C35}"/>
              </a:ext>
            </a:extLst>
          </p:cNvPr>
          <p:cNvSpPr/>
          <p:nvPr userDrawn="1"/>
        </p:nvSpPr>
        <p:spPr>
          <a:xfrm>
            <a:off x="0" y="-8211"/>
            <a:ext cx="12192000" cy="6219825"/>
          </a:xfrm>
          <a:prstGeom prst="rect">
            <a:avLst/>
          </a:prstGeom>
          <a:solidFill>
            <a:srgbClr val="D1D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408A671-27DD-9A43-A5C8-F6612C6F864B}"/>
              </a:ext>
            </a:extLst>
          </p:cNvPr>
          <p:cNvPicPr>
            <a:picLocks noChangeAspect="1"/>
          </p:cNvPicPr>
          <p:nvPr userDrawn="1"/>
        </p:nvPicPr>
        <p:blipFill>
          <a:blip r:embed="rId2"/>
          <a:stretch>
            <a:fillRect/>
          </a:stretch>
        </p:blipFill>
        <p:spPr>
          <a:xfrm>
            <a:off x="485204" y="381884"/>
            <a:ext cx="589707" cy="582687"/>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8" name="TextBox 17">
            <a:extLst>
              <a:ext uri="{FF2B5EF4-FFF2-40B4-BE49-F238E27FC236}">
                <a16:creationId xmlns:a16="http://schemas.microsoft.com/office/drawing/2014/main" id="{DB39FF94-C9A1-3249-BF1C-CEB4EC15AC90}"/>
              </a:ext>
            </a:extLst>
          </p:cNvPr>
          <p:cNvSpPr txBox="1"/>
          <p:nvPr userDrawn="1"/>
        </p:nvSpPr>
        <p:spPr>
          <a:xfrm>
            <a:off x="1088163" y="452532"/>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CASE STUDY</a:t>
            </a:r>
          </a:p>
        </p:txBody>
      </p:sp>
      <p:cxnSp>
        <p:nvCxnSpPr>
          <p:cNvPr id="19" name="Straight Connector 18">
            <a:extLst>
              <a:ext uri="{FF2B5EF4-FFF2-40B4-BE49-F238E27FC236}">
                <a16:creationId xmlns:a16="http://schemas.microsoft.com/office/drawing/2014/main" id="{7D9E3E28-B067-7F48-B2EC-517DED744C10}"/>
              </a:ext>
            </a:extLst>
          </p:cNvPr>
          <p:cNvCxnSpPr>
            <a:cxnSpLocks/>
          </p:cNvCxnSpPr>
          <p:nvPr userDrawn="1"/>
        </p:nvCxnSpPr>
        <p:spPr>
          <a:xfrm>
            <a:off x="1182490" y="874652"/>
            <a:ext cx="1858884" cy="0"/>
          </a:xfrm>
          <a:prstGeom prst="line">
            <a:avLst/>
          </a:prstGeom>
          <a:ln>
            <a:solidFill>
              <a:srgbClr val="F9D500"/>
            </a:solidFill>
          </a:ln>
        </p:spPr>
        <p:style>
          <a:lnRef idx="3">
            <a:schemeClr val="accent5"/>
          </a:lnRef>
          <a:fillRef idx="0">
            <a:schemeClr val="accent5"/>
          </a:fillRef>
          <a:effectRef idx="2">
            <a:schemeClr val="accent5"/>
          </a:effectRef>
          <a:fontRef idx="minor">
            <a:schemeClr val="tx1"/>
          </a:fontRef>
        </p:style>
      </p:cxnSp>
      <p:sp>
        <p:nvSpPr>
          <p:cNvPr id="12" name="Rectangle 11">
            <a:extLst>
              <a:ext uri="{FF2B5EF4-FFF2-40B4-BE49-F238E27FC236}">
                <a16:creationId xmlns:a16="http://schemas.microsoft.com/office/drawing/2014/main" id="{AA0E5BE9-91DC-E447-9E48-15D9D487408A}"/>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0C7CA56-4BC8-8A4B-BE65-2B2F2FE76391}"/>
              </a:ext>
            </a:extLst>
          </p:cNvPr>
          <p:cNvSpPr txBox="1"/>
          <p:nvPr userDrawn="1"/>
        </p:nvSpPr>
        <p:spPr>
          <a:xfrm>
            <a:off x="6798365" y="6289627"/>
            <a:ext cx="5716212"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PENSIONS</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8" name="Rectangle 7">
            <a:extLst>
              <a:ext uri="{FF2B5EF4-FFF2-40B4-BE49-F238E27FC236}">
                <a16:creationId xmlns:a16="http://schemas.microsoft.com/office/drawing/2014/main" id="{E8E1BD2C-5C20-EB40-9B4C-1F5ACCDF1F83}"/>
              </a:ext>
            </a:extLst>
          </p:cNvPr>
          <p:cNvSpPr/>
          <p:nvPr userDrawn="1"/>
        </p:nvSpPr>
        <p:spPr>
          <a:xfrm>
            <a:off x="485204" y="1166629"/>
            <a:ext cx="11312544" cy="4801314"/>
          </a:xfrm>
          <a:prstGeom prst="rect">
            <a:avLst/>
          </a:prstGeom>
        </p:spPr>
        <p:txBody>
          <a:bodyPr wrap="square">
            <a:spAutoFit/>
          </a:bodyPr>
          <a:lstStyle/>
          <a:p>
            <a:r>
              <a:rPr lang="en-GB" b="1" i="0" dirty="0">
                <a:solidFill>
                  <a:srgbClr val="00303C"/>
                </a:solidFill>
                <a:effectLst/>
                <a:latin typeface="Futura" panose="020B0602020204020303" pitchFamily="34" charset="-79"/>
                <a:cs typeface="Futura" panose="020B0602020204020303" pitchFamily="34" charset="-79"/>
              </a:rPr>
              <a:t>The average pensioner in the UK</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In 2017, a typical pensioner needed a minimum annual income of approximately £10,850 in order to cover basic living costs. The breakdown was as follows:</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£1,600 Recreation and culture (TV subscriptions and equipment, hobbies, etc.)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£1,550 Food and non-alcoholic drink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£1,500 Housing, fuel and power (rent and maintenance, but not mortgages)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£1,250 Transport (rail fares, cars, etc.)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£850 Household goods and services (furniture, appliances, etc.)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£800 Restaurants and hotels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£400 Clothing and footwear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£250 Alcohol and tobacco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£200 Health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£350 Communication (phones, stamps, broadband, etc.)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£850 Miscellaneous goods and services (personal care, insurance, bank charges, etc.)</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£1,250 Other expenditure items (mortgages, council tax, interest on credit cards, payments to</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children, etc.)</a:t>
            </a:r>
          </a:p>
        </p:txBody>
      </p:sp>
      <p:sp>
        <p:nvSpPr>
          <p:cNvPr id="11" name="Rectangle 10">
            <a:extLst>
              <a:ext uri="{FF2B5EF4-FFF2-40B4-BE49-F238E27FC236}">
                <a16:creationId xmlns:a16="http://schemas.microsoft.com/office/drawing/2014/main" id="{27E827DC-754D-D944-9522-59AF5BA34F07}"/>
              </a:ext>
            </a:extLst>
          </p:cNvPr>
          <p:cNvSpPr/>
          <p:nvPr userDrawn="1"/>
        </p:nvSpPr>
        <p:spPr>
          <a:xfrm>
            <a:off x="9478126" y="3429000"/>
            <a:ext cx="1851789" cy="369332"/>
          </a:xfrm>
          <a:prstGeom prst="rect">
            <a:avLst/>
          </a:prstGeom>
        </p:spPr>
        <p:txBody>
          <a:bodyPr wrap="none">
            <a:spAutoFit/>
          </a:bodyPr>
          <a:lstStyle/>
          <a:p>
            <a:r>
              <a:rPr lang="en-GB" b="1" i="0" dirty="0">
                <a:solidFill>
                  <a:srgbClr val="00303C"/>
                </a:solidFill>
                <a:effectLst/>
                <a:latin typeface="Futura" panose="020B0602020204020303" pitchFamily="34" charset="-79"/>
                <a:cs typeface="Futura" panose="020B0602020204020303" pitchFamily="34" charset="-79"/>
              </a:rPr>
              <a:t>Total: £10,850</a:t>
            </a:r>
          </a:p>
        </p:txBody>
      </p:sp>
      <p:sp>
        <p:nvSpPr>
          <p:cNvPr id="14" name="Rectangle 13">
            <a:extLst>
              <a:ext uri="{FF2B5EF4-FFF2-40B4-BE49-F238E27FC236}">
                <a16:creationId xmlns:a16="http://schemas.microsoft.com/office/drawing/2014/main" id="{612CCC08-7D86-8642-AD3B-8750BF2D40A8}"/>
              </a:ext>
            </a:extLst>
          </p:cNvPr>
          <p:cNvSpPr/>
          <p:nvPr userDrawn="1"/>
        </p:nvSpPr>
        <p:spPr>
          <a:xfrm>
            <a:off x="9352722" y="3240157"/>
            <a:ext cx="2110510" cy="755373"/>
          </a:xfrm>
          <a:prstGeom prst="rect">
            <a:avLst/>
          </a:prstGeom>
          <a:noFill/>
          <a:ln w="38100">
            <a:solidFill>
              <a:srgbClr val="F9D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94507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12_Title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1F4B940-924A-0A4E-B774-059D52F48C35}"/>
              </a:ext>
            </a:extLst>
          </p:cNvPr>
          <p:cNvSpPr/>
          <p:nvPr userDrawn="1"/>
        </p:nvSpPr>
        <p:spPr>
          <a:xfrm>
            <a:off x="0" y="-8211"/>
            <a:ext cx="12192000" cy="6219825"/>
          </a:xfrm>
          <a:prstGeom prst="rect">
            <a:avLst/>
          </a:prstGeom>
          <a:solidFill>
            <a:srgbClr val="D1D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1D41B14-04EC-9841-A60D-83EDB7B1BAA4}"/>
              </a:ext>
            </a:extLst>
          </p:cNvPr>
          <p:cNvPicPr>
            <a:picLocks noChangeAspect="1"/>
          </p:cNvPicPr>
          <p:nvPr userDrawn="1"/>
        </p:nvPicPr>
        <p:blipFill>
          <a:blip r:embed="rId2"/>
          <a:stretch>
            <a:fillRect/>
          </a:stretch>
        </p:blipFill>
        <p:spPr>
          <a:xfrm>
            <a:off x="3707296" y="0"/>
            <a:ext cx="8484704" cy="6456695"/>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2" name="Rectangle 11">
            <a:extLst>
              <a:ext uri="{FF2B5EF4-FFF2-40B4-BE49-F238E27FC236}">
                <a16:creationId xmlns:a16="http://schemas.microsoft.com/office/drawing/2014/main" id="{AA0E5BE9-91DC-E447-9E48-15D9D487408A}"/>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0C7CA56-4BC8-8A4B-BE65-2B2F2FE76391}"/>
              </a:ext>
            </a:extLst>
          </p:cNvPr>
          <p:cNvSpPr txBox="1"/>
          <p:nvPr userDrawn="1"/>
        </p:nvSpPr>
        <p:spPr>
          <a:xfrm>
            <a:off x="6798365" y="6289627"/>
            <a:ext cx="5716212"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PENSIONS</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2" name="Rectangle 1">
            <a:extLst>
              <a:ext uri="{FF2B5EF4-FFF2-40B4-BE49-F238E27FC236}">
                <a16:creationId xmlns:a16="http://schemas.microsoft.com/office/drawing/2014/main" id="{F2181C5A-4B65-DE4F-ACA4-589C89BA41DA}"/>
              </a:ext>
            </a:extLst>
          </p:cNvPr>
          <p:cNvSpPr/>
          <p:nvPr userDrawn="1"/>
        </p:nvSpPr>
        <p:spPr>
          <a:xfrm>
            <a:off x="453888" y="436099"/>
            <a:ext cx="3014870" cy="4247317"/>
          </a:xfrm>
          <a:prstGeom prst="rect">
            <a:avLst/>
          </a:prstGeom>
        </p:spPr>
        <p:txBody>
          <a:bodyPr wrap="square">
            <a:spAutoFit/>
          </a:bodyPr>
          <a:lstStyle/>
          <a:p>
            <a:r>
              <a:rPr lang="en-GB" sz="1800" b="1" i="0" kern="1200" dirty="0">
                <a:solidFill>
                  <a:srgbClr val="00303C"/>
                </a:solidFill>
                <a:effectLst/>
                <a:latin typeface="Futura" panose="020B0602020204020303" pitchFamily="34" charset="-79"/>
                <a:ea typeface="+mn-ea"/>
                <a:cs typeface="Futura" panose="020B0602020204020303" pitchFamily="34" charset="-79"/>
              </a:rPr>
              <a:t>Using the information above and what you know about the size of the state pension, </a:t>
            </a:r>
            <a:br>
              <a:rPr lang="en-GB" sz="1800" b="1" i="0" kern="1200" dirty="0">
                <a:solidFill>
                  <a:srgbClr val="00303C"/>
                </a:solidFill>
                <a:effectLst/>
                <a:latin typeface="Futura" panose="020B0602020204020303" pitchFamily="34" charset="-79"/>
                <a:ea typeface="+mn-ea"/>
                <a:cs typeface="Futura" panose="020B0602020204020303" pitchFamily="34" charset="-79"/>
              </a:rPr>
            </a:br>
            <a:r>
              <a:rPr lang="en-GB" sz="1800" b="1" i="0" kern="1200" dirty="0">
                <a:solidFill>
                  <a:srgbClr val="00303C"/>
                </a:solidFill>
                <a:effectLst/>
                <a:latin typeface="Futura" panose="020B0602020204020303" pitchFamily="34" charset="-79"/>
                <a:ea typeface="+mn-ea"/>
                <a:cs typeface="Futura" panose="020B0602020204020303" pitchFamily="34" charset="-79"/>
              </a:rPr>
              <a:t>what advice would you give to someone planning for their retirement?</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i="1" kern="1200" dirty="0">
                <a:solidFill>
                  <a:srgbClr val="00303C"/>
                </a:solidFill>
                <a:effectLst/>
                <a:latin typeface="Futura Medium" panose="020B0602020204020303" pitchFamily="34" charset="-79"/>
                <a:ea typeface="+mn-ea"/>
                <a:cs typeface="Futura Medium" panose="020B0602020204020303" pitchFamily="34" charset="-79"/>
              </a:rPr>
              <a:t>Source: Adapted from research by Key Retirement based on family spending data from the Office for </a:t>
            </a:r>
            <a:br>
              <a:rPr lang="en-GB" sz="1800" i="1" kern="1200" dirty="0">
                <a:solidFill>
                  <a:srgbClr val="00303C"/>
                </a:solidFill>
                <a:effectLst/>
                <a:latin typeface="Futura Medium" panose="020B0602020204020303" pitchFamily="34" charset="-79"/>
                <a:ea typeface="+mn-ea"/>
                <a:cs typeface="Futura Medium" panose="020B0602020204020303" pitchFamily="34" charset="-79"/>
              </a:rPr>
            </a:br>
            <a:r>
              <a:rPr lang="en-GB" sz="1800" i="1" kern="1200" dirty="0">
                <a:solidFill>
                  <a:srgbClr val="00303C"/>
                </a:solidFill>
                <a:effectLst/>
                <a:latin typeface="Futura Medium" panose="020B0602020204020303" pitchFamily="34" charset="-79"/>
                <a:ea typeface="+mn-ea"/>
                <a:cs typeface="Futura Medium" panose="020B0602020204020303" pitchFamily="34" charset="-79"/>
              </a:rPr>
              <a:t>National Statistics.</a:t>
            </a:r>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p:txBody>
      </p:sp>
    </p:spTree>
    <p:extLst>
      <p:ext uri="{BB962C8B-B14F-4D97-AF65-F5344CB8AC3E}">
        <p14:creationId xmlns:p14="http://schemas.microsoft.com/office/powerpoint/2010/main" val="26985184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50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7" name="TextBox 6">
            <a:extLst>
              <a:ext uri="{FF2B5EF4-FFF2-40B4-BE49-F238E27FC236}">
                <a16:creationId xmlns:a16="http://schemas.microsoft.com/office/drawing/2014/main" id="{252253B2-4574-7746-8155-B43E07F5259E}"/>
              </a:ext>
            </a:extLst>
          </p:cNvPr>
          <p:cNvSpPr txBox="1"/>
          <p:nvPr userDrawn="1"/>
        </p:nvSpPr>
        <p:spPr>
          <a:xfrm>
            <a:off x="462454" y="409243"/>
            <a:ext cx="10891346" cy="984885"/>
          </a:xfrm>
          <a:prstGeom prst="rect">
            <a:avLst/>
          </a:prstGeom>
          <a:noFill/>
        </p:spPr>
        <p:txBody>
          <a:bodyPr wrap="square" rtlCol="0">
            <a:spAutoFit/>
          </a:bodyPr>
          <a:lstStyle/>
          <a:p>
            <a:r>
              <a:rPr lang="en-GB" sz="4000" b="1" dirty="0">
                <a:solidFill>
                  <a:srgbClr val="F9D500"/>
                </a:solidFill>
                <a:latin typeface="Futura" panose="020B0602020204020303" pitchFamily="34" charset="-79"/>
                <a:cs typeface="Futura" panose="020B0602020204020303" pitchFamily="34" charset="-79"/>
              </a:rPr>
              <a:t>HELP FOR PEOPLE ON LOW INCOMES</a:t>
            </a:r>
            <a:endParaRPr lang="en-GB" sz="4000" dirty="0">
              <a:solidFill>
                <a:srgbClr val="F9D500"/>
              </a:solidFill>
              <a:latin typeface="Futura Medium" panose="020B0602020204020303" pitchFamily="34" charset="-79"/>
              <a:cs typeface="Futura Medium" panose="020B0602020204020303" pitchFamily="34" charset="-79"/>
            </a:endParaRPr>
          </a:p>
          <a:p>
            <a:endParaRPr lang="en-US" dirty="0"/>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45E7D7FA-6C6C-644E-A7E1-0CA2145DA5EB}"/>
              </a:ext>
            </a:extLst>
          </p:cNvPr>
          <p:cNvSpPr txBox="1"/>
          <p:nvPr userDrawn="1"/>
        </p:nvSpPr>
        <p:spPr>
          <a:xfrm>
            <a:off x="2792896" y="6289627"/>
            <a:ext cx="9721681"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HELP FOR PEOPLE ON LOW INCOMES</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11" name="TextBox 10">
            <a:extLst>
              <a:ext uri="{FF2B5EF4-FFF2-40B4-BE49-F238E27FC236}">
                <a16:creationId xmlns:a16="http://schemas.microsoft.com/office/drawing/2014/main" id="{7629DB45-D4AF-B242-A95E-5A2DB2E111F1}"/>
              </a:ext>
            </a:extLst>
          </p:cNvPr>
          <p:cNvSpPr txBox="1"/>
          <p:nvPr userDrawn="1"/>
        </p:nvSpPr>
        <p:spPr>
          <a:xfrm>
            <a:off x="1121641" y="1211681"/>
            <a:ext cx="10538792" cy="461665"/>
          </a:xfrm>
          <a:prstGeom prst="rect">
            <a:avLst/>
          </a:prstGeom>
          <a:noFill/>
        </p:spPr>
        <p:txBody>
          <a:bodyPr wrap="square" rtlCol="0">
            <a:spAutoFit/>
          </a:bodyPr>
          <a:lstStyle/>
          <a:p>
            <a:r>
              <a:rPr lang="en-US" sz="2400" dirty="0">
                <a:solidFill>
                  <a:srgbClr val="188785"/>
                </a:solidFill>
                <a:latin typeface="Futura Medium" panose="020B0602020204020303" pitchFamily="34" charset="-79"/>
                <a:cs typeface="Futura Medium" panose="020B0602020204020303" pitchFamily="34" charset="-79"/>
              </a:rPr>
              <a:t>THE NATIONAL MINIMUM WAGE AND NATIONAL LIVING WAGE </a:t>
            </a:r>
          </a:p>
        </p:txBody>
      </p:sp>
      <p:cxnSp>
        <p:nvCxnSpPr>
          <p:cNvPr id="12" name="Straight Connector 11">
            <a:extLst>
              <a:ext uri="{FF2B5EF4-FFF2-40B4-BE49-F238E27FC236}">
                <a16:creationId xmlns:a16="http://schemas.microsoft.com/office/drawing/2014/main" id="{61D34520-DA88-454F-A4B3-A618CF82FC56}"/>
              </a:ext>
            </a:extLst>
          </p:cNvPr>
          <p:cNvCxnSpPr>
            <a:cxnSpLocks/>
          </p:cNvCxnSpPr>
          <p:nvPr userDrawn="1"/>
        </p:nvCxnSpPr>
        <p:spPr>
          <a:xfrm>
            <a:off x="1215968" y="1633801"/>
            <a:ext cx="9577928" cy="0"/>
          </a:xfrm>
          <a:prstGeom prst="line">
            <a:avLst/>
          </a:prstGeom>
          <a:ln>
            <a:solidFill>
              <a:srgbClr val="F9D500"/>
            </a:solidFill>
          </a:ln>
        </p:spPr>
        <p:style>
          <a:lnRef idx="3">
            <a:schemeClr val="accent5"/>
          </a:lnRef>
          <a:fillRef idx="0">
            <a:schemeClr val="accent5"/>
          </a:fillRef>
          <a:effectRef idx="2">
            <a:schemeClr val="accent5"/>
          </a:effectRef>
          <a:fontRef idx="minor">
            <a:schemeClr val="tx1"/>
          </a:fontRef>
        </p:style>
      </p:cxnSp>
      <p:pic>
        <p:nvPicPr>
          <p:cNvPr id="13" name="Picture 12">
            <a:extLst>
              <a:ext uri="{FF2B5EF4-FFF2-40B4-BE49-F238E27FC236}">
                <a16:creationId xmlns:a16="http://schemas.microsoft.com/office/drawing/2014/main" id="{6476608F-043D-7745-B7EC-9B6440D71D06}"/>
              </a:ext>
            </a:extLst>
          </p:cNvPr>
          <p:cNvPicPr>
            <a:picLocks noChangeAspect="1"/>
          </p:cNvPicPr>
          <p:nvPr userDrawn="1"/>
        </p:nvPicPr>
        <p:blipFill>
          <a:blip r:embed="rId2"/>
          <a:stretch>
            <a:fillRect/>
          </a:stretch>
        </p:blipFill>
        <p:spPr>
          <a:xfrm>
            <a:off x="531567" y="1160912"/>
            <a:ext cx="613265" cy="602958"/>
          </a:xfrm>
          <a:prstGeom prst="rect">
            <a:avLst/>
          </a:prstGeom>
        </p:spPr>
      </p:pic>
      <p:sp>
        <p:nvSpPr>
          <p:cNvPr id="9" name="Rectangle 8">
            <a:extLst>
              <a:ext uri="{FF2B5EF4-FFF2-40B4-BE49-F238E27FC236}">
                <a16:creationId xmlns:a16="http://schemas.microsoft.com/office/drawing/2014/main" id="{B24DFE3F-8586-0E42-8EE4-28DC3C777D13}"/>
              </a:ext>
            </a:extLst>
          </p:cNvPr>
          <p:cNvSpPr/>
          <p:nvPr userDrawn="1"/>
        </p:nvSpPr>
        <p:spPr>
          <a:xfrm>
            <a:off x="533400" y="1873475"/>
            <a:ext cx="5562600" cy="3970318"/>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In the UK, a National Minimum Wage was created by the National Minimum Wage Act 1998. It was introduced to prevent workers under the age of 25 on low pay being exploited by employers.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In 2016, the Act was amended, and a National Living Wage was introduced for workers who are 25 and over. From April 2021, the National Living Wage is available to people aged 23 and over.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The rates for both the National Minimum Wage (NMW) and National Living Wage (NLW) are reviewed each year. From April 2021, the NMW for an 18 year old is £6.56 per hour and the NLW is £8.91 per hour.</a:t>
            </a:r>
          </a:p>
        </p:txBody>
      </p:sp>
      <p:sp>
        <p:nvSpPr>
          <p:cNvPr id="14" name="Rectangle 13">
            <a:extLst>
              <a:ext uri="{FF2B5EF4-FFF2-40B4-BE49-F238E27FC236}">
                <a16:creationId xmlns:a16="http://schemas.microsoft.com/office/drawing/2014/main" id="{9208757A-0BDD-7342-8C11-A5E58C5E2DE6}"/>
              </a:ext>
            </a:extLst>
          </p:cNvPr>
          <p:cNvSpPr/>
          <p:nvPr userDrawn="1"/>
        </p:nvSpPr>
        <p:spPr>
          <a:xfrm>
            <a:off x="6391036" y="1873475"/>
            <a:ext cx="5267563" cy="2585323"/>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In addition to these laws, over 3,500 employers are also committed to paying the UK Voluntary Living Wage Rate, which is set by the Living Wage Foundation campaign group.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This is independently calculated and designed to reflect the “real cost of living in the UK and London”. It tends to be higher than the NLW but is not enforceable by law.</a:t>
            </a:r>
          </a:p>
        </p:txBody>
      </p:sp>
    </p:spTree>
    <p:extLst>
      <p:ext uri="{BB962C8B-B14F-4D97-AF65-F5344CB8AC3E}">
        <p14:creationId xmlns:p14="http://schemas.microsoft.com/office/powerpoint/2010/main" val="17130829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1_Title Slid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B2414DF-B8EB-5045-A91E-F6685D8917EC}"/>
              </a:ext>
            </a:extLst>
          </p:cNvPr>
          <p:cNvSpPr/>
          <p:nvPr userDrawn="1"/>
        </p:nvSpPr>
        <p:spPr>
          <a:xfrm>
            <a:off x="7285383" y="0"/>
            <a:ext cx="4906617" cy="6520070"/>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45E7D7FA-6C6C-644E-A7E1-0CA2145DA5EB}"/>
              </a:ext>
            </a:extLst>
          </p:cNvPr>
          <p:cNvSpPr txBox="1"/>
          <p:nvPr userDrawn="1"/>
        </p:nvSpPr>
        <p:spPr>
          <a:xfrm>
            <a:off x="2792896" y="6289627"/>
            <a:ext cx="9721681"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HELP FOR PEOPLE ON LOW INCOMES</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11" name="TextBox 10">
            <a:extLst>
              <a:ext uri="{FF2B5EF4-FFF2-40B4-BE49-F238E27FC236}">
                <a16:creationId xmlns:a16="http://schemas.microsoft.com/office/drawing/2014/main" id="{7629DB45-D4AF-B242-A95E-5A2DB2E111F1}"/>
              </a:ext>
            </a:extLst>
          </p:cNvPr>
          <p:cNvSpPr txBox="1"/>
          <p:nvPr userDrawn="1"/>
        </p:nvSpPr>
        <p:spPr>
          <a:xfrm>
            <a:off x="1123474" y="462018"/>
            <a:ext cx="10538792" cy="461665"/>
          </a:xfrm>
          <a:prstGeom prst="rect">
            <a:avLst/>
          </a:prstGeom>
          <a:noFill/>
        </p:spPr>
        <p:txBody>
          <a:bodyPr wrap="square" rtlCol="0">
            <a:spAutoFit/>
          </a:bodyPr>
          <a:lstStyle/>
          <a:p>
            <a:r>
              <a:rPr lang="en-US" sz="2400" dirty="0">
                <a:solidFill>
                  <a:srgbClr val="188785"/>
                </a:solidFill>
                <a:latin typeface="Futura Medium" panose="020B0602020204020303" pitchFamily="34" charset="-79"/>
                <a:cs typeface="Futura Medium" panose="020B0602020204020303" pitchFamily="34" charset="-79"/>
              </a:rPr>
              <a:t>WELFARE SYSTEM</a:t>
            </a:r>
          </a:p>
        </p:txBody>
      </p:sp>
      <p:cxnSp>
        <p:nvCxnSpPr>
          <p:cNvPr id="12" name="Straight Connector 11">
            <a:extLst>
              <a:ext uri="{FF2B5EF4-FFF2-40B4-BE49-F238E27FC236}">
                <a16:creationId xmlns:a16="http://schemas.microsoft.com/office/drawing/2014/main" id="{61D34520-DA88-454F-A4B3-A618CF82FC56}"/>
              </a:ext>
            </a:extLst>
          </p:cNvPr>
          <p:cNvCxnSpPr>
            <a:cxnSpLocks/>
          </p:cNvCxnSpPr>
          <p:nvPr userDrawn="1"/>
        </p:nvCxnSpPr>
        <p:spPr>
          <a:xfrm>
            <a:off x="1217801" y="884138"/>
            <a:ext cx="2590719" cy="0"/>
          </a:xfrm>
          <a:prstGeom prst="line">
            <a:avLst/>
          </a:prstGeom>
          <a:ln>
            <a:solidFill>
              <a:srgbClr val="F9D500"/>
            </a:solidFill>
          </a:ln>
        </p:spPr>
        <p:style>
          <a:lnRef idx="3">
            <a:schemeClr val="accent5"/>
          </a:lnRef>
          <a:fillRef idx="0">
            <a:schemeClr val="accent5"/>
          </a:fillRef>
          <a:effectRef idx="2">
            <a:schemeClr val="accent5"/>
          </a:effectRef>
          <a:fontRef idx="minor">
            <a:schemeClr val="tx1"/>
          </a:fontRef>
        </p:style>
      </p:cxnSp>
      <p:pic>
        <p:nvPicPr>
          <p:cNvPr id="13" name="Picture 12">
            <a:extLst>
              <a:ext uri="{FF2B5EF4-FFF2-40B4-BE49-F238E27FC236}">
                <a16:creationId xmlns:a16="http://schemas.microsoft.com/office/drawing/2014/main" id="{6476608F-043D-7745-B7EC-9B6440D71D06}"/>
              </a:ext>
            </a:extLst>
          </p:cNvPr>
          <p:cNvPicPr>
            <a:picLocks noChangeAspect="1"/>
          </p:cNvPicPr>
          <p:nvPr userDrawn="1"/>
        </p:nvPicPr>
        <p:blipFill>
          <a:blip r:embed="rId2"/>
          <a:stretch>
            <a:fillRect/>
          </a:stretch>
        </p:blipFill>
        <p:spPr>
          <a:xfrm>
            <a:off x="533400" y="411249"/>
            <a:ext cx="613265" cy="602958"/>
          </a:xfrm>
          <a:prstGeom prst="rect">
            <a:avLst/>
          </a:prstGeom>
        </p:spPr>
      </p:pic>
      <p:sp>
        <p:nvSpPr>
          <p:cNvPr id="3" name="Rectangle 2">
            <a:extLst>
              <a:ext uri="{FF2B5EF4-FFF2-40B4-BE49-F238E27FC236}">
                <a16:creationId xmlns:a16="http://schemas.microsoft.com/office/drawing/2014/main" id="{AE9662AC-325A-F943-9C64-0EE2146321F2}"/>
              </a:ext>
            </a:extLst>
          </p:cNvPr>
          <p:cNvSpPr/>
          <p:nvPr userDrawn="1"/>
        </p:nvSpPr>
        <p:spPr>
          <a:xfrm>
            <a:off x="526774" y="1166842"/>
            <a:ext cx="6460435" cy="4524315"/>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In the section on the history of Income Tax and why we pay it, we saw that some of the Income Tax collected by the government is used to support those on low levels of income.</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People on low incomes, or people who have no income, may be entitled to claim benefits to help them pay for essential living expenses. Since 2013, a new system has gradually been introduced called Universal Credit.</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Universal Credit replaces a range of benefits such as Income Support, Housing Support, Working Tax Credit and Child Tax Credit. Therefore, people entitled to claim Universal Credit will receive one type of support. If your income goes up because you can work more or earn more, the intention is that the level of Universal Credit will gradually reduce.</a:t>
            </a:r>
          </a:p>
        </p:txBody>
      </p:sp>
      <p:pic>
        <p:nvPicPr>
          <p:cNvPr id="24" name="Picture 23">
            <a:extLst>
              <a:ext uri="{FF2B5EF4-FFF2-40B4-BE49-F238E27FC236}">
                <a16:creationId xmlns:a16="http://schemas.microsoft.com/office/drawing/2014/main" id="{C13D78F3-0709-114A-8250-7286B1BE5F72}"/>
              </a:ext>
            </a:extLst>
          </p:cNvPr>
          <p:cNvPicPr>
            <a:picLocks noChangeAspect="1"/>
          </p:cNvPicPr>
          <p:nvPr userDrawn="1"/>
        </p:nvPicPr>
        <p:blipFill rotWithShape="1">
          <a:blip r:embed="rId3"/>
          <a:srcRect t="18359" b="5147"/>
          <a:stretch/>
        </p:blipFill>
        <p:spPr>
          <a:xfrm>
            <a:off x="7285383" y="3709446"/>
            <a:ext cx="4912595" cy="2505226"/>
          </a:xfrm>
          <a:prstGeom prst="rect">
            <a:avLst/>
          </a:prstGeom>
        </p:spPr>
      </p:pic>
    </p:spTree>
    <p:extLst>
      <p:ext uri="{BB962C8B-B14F-4D97-AF65-F5344CB8AC3E}">
        <p14:creationId xmlns:p14="http://schemas.microsoft.com/office/powerpoint/2010/main" val="33524752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2B87383-2865-2444-A5F6-D58ADBB23211}"/>
              </a:ext>
            </a:extLst>
          </p:cNvPr>
          <p:cNvSpPr txBox="1"/>
          <p:nvPr userDrawn="1"/>
        </p:nvSpPr>
        <p:spPr>
          <a:xfrm>
            <a:off x="584928" y="411935"/>
            <a:ext cx="5165719" cy="461665"/>
          </a:xfrm>
          <a:prstGeom prst="rect">
            <a:avLst/>
          </a:prstGeom>
          <a:noFill/>
        </p:spPr>
        <p:txBody>
          <a:bodyPr wrap="square" rtlCol="0">
            <a:spAutoFit/>
          </a:bodyPr>
          <a:lstStyle/>
          <a:p>
            <a:r>
              <a:rPr lang="en-US" sz="2400" dirty="0">
                <a:solidFill>
                  <a:srgbClr val="188785"/>
                </a:solidFill>
                <a:latin typeface="Futura Medium" panose="020B0602020204020303" pitchFamily="34" charset="-79"/>
                <a:cs typeface="Futura Medium" panose="020B0602020204020303" pitchFamily="34" charset="-79"/>
              </a:rPr>
              <a:t>Ways you can be paid</a:t>
            </a:r>
          </a:p>
        </p:txBody>
      </p:sp>
      <p:sp>
        <p:nvSpPr>
          <p:cNvPr id="2" name="Rectangle 1">
            <a:extLst>
              <a:ext uri="{FF2B5EF4-FFF2-40B4-BE49-F238E27FC236}">
                <a16:creationId xmlns:a16="http://schemas.microsoft.com/office/drawing/2014/main" id="{47054817-FD54-7643-A5B2-2F2073915BAF}"/>
              </a:ext>
            </a:extLst>
          </p:cNvPr>
          <p:cNvSpPr/>
          <p:nvPr userDrawn="1"/>
        </p:nvSpPr>
        <p:spPr>
          <a:xfrm>
            <a:off x="584927" y="1001038"/>
            <a:ext cx="11033915" cy="4524315"/>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There are a number of ways people are paid for the work that they do:</a:t>
            </a:r>
          </a:p>
          <a:p>
            <a:endParaRPr lang="en-GB" sz="1800" b="1"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i="0" kern="1200" dirty="0">
                <a:solidFill>
                  <a:srgbClr val="00303C"/>
                </a:solidFill>
                <a:effectLst/>
                <a:latin typeface="Futura" panose="020B0602020204020303" pitchFamily="34" charset="-79"/>
                <a:ea typeface="+mn-ea"/>
                <a:cs typeface="Futura" panose="020B0602020204020303" pitchFamily="34" charset="-79"/>
              </a:rPr>
              <a:t>Salary</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 A set amount of money paid once a month. This is based upon an agreed amount you would earn in one year.</a:t>
            </a:r>
          </a:p>
          <a:p>
            <a:endParaRPr lang="en-GB" sz="1800" b="1"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i="0" kern="1200" dirty="0">
                <a:solidFill>
                  <a:srgbClr val="00303C"/>
                </a:solidFill>
                <a:effectLst/>
                <a:latin typeface="Futura" panose="020B0602020204020303" pitchFamily="34" charset="-79"/>
                <a:ea typeface="+mn-ea"/>
                <a:cs typeface="Futura" panose="020B0602020204020303" pitchFamily="34" charset="-79"/>
              </a:rPr>
              <a:t>Hourly rate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You are paid a set amount for every hour you work. The more hours you do, the more you are paid. This is usually paid to you weekly or monthly.</a:t>
            </a:r>
          </a:p>
          <a:p>
            <a:endParaRPr lang="en-GB" sz="1800" b="1"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i="0" kern="1200" dirty="0">
                <a:solidFill>
                  <a:srgbClr val="00303C"/>
                </a:solidFill>
                <a:effectLst/>
                <a:latin typeface="Futura" panose="020B0602020204020303" pitchFamily="34" charset="-79"/>
                <a:ea typeface="+mn-ea"/>
                <a:cs typeface="Futura" panose="020B0602020204020303" pitchFamily="34" charset="-79"/>
              </a:rPr>
              <a:t>Piece work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You are paid a set amount for every unit you produce (e.g. picking a full punnet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of raspberries). The more units you produce the more you are paid. This can be paid daily, weekly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or monthly.</a:t>
            </a:r>
          </a:p>
          <a:p>
            <a:endParaRPr lang="en-GB" sz="1800" b="1"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i="0" kern="1200" dirty="0">
                <a:solidFill>
                  <a:srgbClr val="00303C"/>
                </a:solidFill>
                <a:effectLst/>
                <a:latin typeface="Futura" panose="020B0602020204020303" pitchFamily="34" charset="-79"/>
                <a:ea typeface="+mn-ea"/>
                <a:cs typeface="Futura" panose="020B0602020204020303" pitchFamily="34" charset="-79"/>
              </a:rPr>
              <a:t>Commission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Often linked to a salary in sales related jobs. For example, you may receive a share of the sales you make. This is paid in addition to a monthly salary.</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You will explore even more ways you can be paid later on in the chapter.</a:t>
            </a:r>
          </a:p>
        </p:txBody>
      </p:sp>
      <p:sp>
        <p:nvSpPr>
          <p:cNvPr id="16" name="TextBox 15">
            <a:extLst>
              <a:ext uri="{FF2B5EF4-FFF2-40B4-BE49-F238E27FC236}">
                <a16:creationId xmlns:a16="http://schemas.microsoft.com/office/drawing/2014/main" id="{FB0ED9E7-F908-3748-8AB2-85A5007AEE1B}"/>
              </a:ext>
            </a:extLst>
          </p:cNvPr>
          <p:cNvSpPr txBox="1"/>
          <p:nvPr userDrawn="1"/>
        </p:nvSpPr>
        <p:spPr>
          <a:xfrm>
            <a:off x="3438939" y="6289627"/>
            <a:ext cx="9075638"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MOVING ON FROM SCHOOL </a:t>
            </a:r>
            <a:r>
              <a:rPr lang="en-GB" sz="2400" b="0" i="0" dirty="0">
                <a:solidFill>
                  <a:schemeClr val="bg1">
                    <a:alpha val="39000"/>
                  </a:schemeClr>
                </a:solidFill>
                <a:latin typeface="Futura Medium" panose="020B0602020204020303" pitchFamily="34" charset="-79"/>
                <a:cs typeface="Futura Medium" panose="020B0602020204020303" pitchFamily="34" charset="-79"/>
              </a:rPr>
              <a:t>NEXT STEPS: EMPLOYMENT</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147824922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93_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7293B96-3C7F-9B48-B92B-217A57CF9C8E}"/>
              </a:ext>
            </a:extLst>
          </p:cNvPr>
          <p:cNvSpPr/>
          <p:nvPr userDrawn="1"/>
        </p:nvSpPr>
        <p:spPr>
          <a:xfrm>
            <a:off x="0" y="0"/>
            <a:ext cx="12192000" cy="6356350"/>
          </a:xfrm>
          <a:prstGeom prst="rect">
            <a:avLst/>
          </a:prstGeom>
          <a:solidFill>
            <a:srgbClr val="FFF6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2" name="TextBox 11">
            <a:extLst>
              <a:ext uri="{FF2B5EF4-FFF2-40B4-BE49-F238E27FC236}">
                <a16:creationId xmlns:a16="http://schemas.microsoft.com/office/drawing/2014/main" id="{C66A8225-F472-434A-BE0B-3464277E7379}"/>
              </a:ext>
            </a:extLst>
          </p:cNvPr>
          <p:cNvSpPr txBox="1"/>
          <p:nvPr userDrawn="1"/>
        </p:nvSpPr>
        <p:spPr>
          <a:xfrm>
            <a:off x="1105871" y="326108"/>
            <a:ext cx="7666103" cy="707886"/>
          </a:xfrm>
          <a:prstGeom prst="rect">
            <a:avLst/>
          </a:prstGeom>
          <a:noFill/>
        </p:spPr>
        <p:txBody>
          <a:bodyPr wrap="square" rtlCol="0">
            <a:spAutoFit/>
          </a:bodyPr>
          <a:lstStyle/>
          <a:p>
            <a:r>
              <a:rPr lang="en-US" sz="4000" dirty="0">
                <a:solidFill>
                  <a:srgbClr val="188785"/>
                </a:solidFill>
                <a:latin typeface="Futura Medium" panose="020B0602020204020303" pitchFamily="34" charset="-79"/>
                <a:cs typeface="Futura Medium" panose="020B0602020204020303" pitchFamily="34" charset="-79"/>
              </a:rPr>
              <a:t>WHAT HAVE </a:t>
            </a:r>
            <a:r>
              <a:rPr lang="en-US" sz="4000" b="1" i="0" dirty="0">
                <a:solidFill>
                  <a:srgbClr val="FFE34C"/>
                </a:solidFill>
                <a:latin typeface="Futura" panose="020B0602020204020303" pitchFamily="34" charset="-79"/>
                <a:cs typeface="Futura" panose="020B0602020204020303" pitchFamily="34" charset="-79"/>
              </a:rPr>
              <a:t>YOU LEARNT?</a:t>
            </a:r>
          </a:p>
        </p:txBody>
      </p:sp>
      <p:cxnSp>
        <p:nvCxnSpPr>
          <p:cNvPr id="13" name="Straight Connector 12">
            <a:extLst>
              <a:ext uri="{FF2B5EF4-FFF2-40B4-BE49-F238E27FC236}">
                <a16:creationId xmlns:a16="http://schemas.microsoft.com/office/drawing/2014/main" id="{7FE36435-5E3D-EB42-AE7E-961596FC1446}"/>
              </a:ext>
            </a:extLst>
          </p:cNvPr>
          <p:cNvCxnSpPr>
            <a:cxnSpLocks/>
          </p:cNvCxnSpPr>
          <p:nvPr userDrawn="1"/>
        </p:nvCxnSpPr>
        <p:spPr>
          <a:xfrm>
            <a:off x="1210137" y="977443"/>
            <a:ext cx="6731228" cy="0"/>
          </a:xfrm>
          <a:prstGeom prst="line">
            <a:avLst/>
          </a:prstGeom>
          <a:ln>
            <a:solidFill>
              <a:srgbClr val="188785"/>
            </a:solidFill>
          </a:ln>
        </p:spPr>
        <p:style>
          <a:lnRef idx="3">
            <a:schemeClr val="accent5"/>
          </a:lnRef>
          <a:fillRef idx="0">
            <a:schemeClr val="accent5"/>
          </a:fillRef>
          <a:effectRef idx="2">
            <a:schemeClr val="accent5"/>
          </a:effectRef>
          <a:fontRef idx="minor">
            <a:schemeClr val="tx1"/>
          </a:fontRef>
        </p:style>
      </p:cxnSp>
      <p:sp>
        <p:nvSpPr>
          <p:cNvPr id="20" name="Rectangle 19">
            <a:extLst>
              <a:ext uri="{FF2B5EF4-FFF2-40B4-BE49-F238E27FC236}">
                <a16:creationId xmlns:a16="http://schemas.microsoft.com/office/drawing/2014/main" id="{3CC9FE22-DE07-A34D-97E3-1DFAF1A4C9CD}"/>
              </a:ext>
            </a:extLst>
          </p:cNvPr>
          <p:cNvSpPr/>
          <p:nvPr userDrawn="1"/>
        </p:nvSpPr>
        <p:spPr>
          <a:xfrm>
            <a:off x="449548" y="1155558"/>
            <a:ext cx="11403496" cy="369332"/>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Using the knowledge you have gained from this chapter, complete the activity and case study:</a:t>
            </a:r>
          </a:p>
        </p:txBody>
      </p:sp>
      <p:pic>
        <p:nvPicPr>
          <p:cNvPr id="3" name="Picture 2">
            <a:extLst>
              <a:ext uri="{FF2B5EF4-FFF2-40B4-BE49-F238E27FC236}">
                <a16:creationId xmlns:a16="http://schemas.microsoft.com/office/drawing/2014/main" id="{7EF7FCAC-8DEF-8C48-99CB-E2217FB6456D}"/>
              </a:ext>
            </a:extLst>
          </p:cNvPr>
          <p:cNvPicPr>
            <a:picLocks noChangeAspect="1"/>
          </p:cNvPicPr>
          <p:nvPr userDrawn="1"/>
        </p:nvPicPr>
        <p:blipFill>
          <a:blip r:embed="rId2"/>
          <a:stretch>
            <a:fillRect/>
          </a:stretch>
        </p:blipFill>
        <p:spPr>
          <a:xfrm>
            <a:off x="436766" y="314095"/>
            <a:ext cx="732813" cy="732813"/>
          </a:xfrm>
          <a:prstGeom prst="rect">
            <a:avLst/>
          </a:prstGeom>
        </p:spPr>
      </p:pic>
      <p:pic>
        <p:nvPicPr>
          <p:cNvPr id="19" name="Picture 18">
            <a:extLst>
              <a:ext uri="{FF2B5EF4-FFF2-40B4-BE49-F238E27FC236}">
                <a16:creationId xmlns:a16="http://schemas.microsoft.com/office/drawing/2014/main" id="{AAB10D5A-6F5B-DF47-BFCF-44067C685770}"/>
              </a:ext>
            </a:extLst>
          </p:cNvPr>
          <p:cNvPicPr>
            <a:picLocks noChangeAspect="1"/>
          </p:cNvPicPr>
          <p:nvPr userDrawn="1"/>
        </p:nvPicPr>
        <p:blipFill>
          <a:blip r:embed="rId3"/>
          <a:stretch>
            <a:fillRect/>
          </a:stretch>
        </p:blipFill>
        <p:spPr>
          <a:xfrm>
            <a:off x="4636283" y="1699736"/>
            <a:ext cx="589707" cy="582687"/>
          </a:xfrm>
          <a:prstGeom prst="rect">
            <a:avLst/>
          </a:prstGeom>
        </p:spPr>
      </p:pic>
      <p:sp>
        <p:nvSpPr>
          <p:cNvPr id="21" name="TextBox 20">
            <a:extLst>
              <a:ext uri="{FF2B5EF4-FFF2-40B4-BE49-F238E27FC236}">
                <a16:creationId xmlns:a16="http://schemas.microsoft.com/office/drawing/2014/main" id="{316B6297-A2A7-1C48-88FC-67E836A5E190}"/>
              </a:ext>
            </a:extLst>
          </p:cNvPr>
          <p:cNvSpPr txBox="1"/>
          <p:nvPr userDrawn="1"/>
        </p:nvSpPr>
        <p:spPr>
          <a:xfrm>
            <a:off x="5239242" y="1770384"/>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CASE STUDY</a:t>
            </a:r>
          </a:p>
        </p:txBody>
      </p:sp>
      <p:cxnSp>
        <p:nvCxnSpPr>
          <p:cNvPr id="22" name="Straight Connector 21">
            <a:extLst>
              <a:ext uri="{FF2B5EF4-FFF2-40B4-BE49-F238E27FC236}">
                <a16:creationId xmlns:a16="http://schemas.microsoft.com/office/drawing/2014/main" id="{3EADB07E-944A-CA49-BE89-0D91B8293B7D}"/>
              </a:ext>
            </a:extLst>
          </p:cNvPr>
          <p:cNvCxnSpPr>
            <a:cxnSpLocks/>
          </p:cNvCxnSpPr>
          <p:nvPr userDrawn="1"/>
        </p:nvCxnSpPr>
        <p:spPr>
          <a:xfrm>
            <a:off x="5333569" y="2192504"/>
            <a:ext cx="1858884" cy="0"/>
          </a:xfrm>
          <a:prstGeom prst="line">
            <a:avLst/>
          </a:prstGeom>
          <a:ln>
            <a:solidFill>
              <a:srgbClr val="F9D500"/>
            </a:solidFill>
          </a:ln>
        </p:spPr>
        <p:style>
          <a:lnRef idx="3">
            <a:schemeClr val="accent5"/>
          </a:lnRef>
          <a:fillRef idx="0">
            <a:schemeClr val="accent5"/>
          </a:fillRef>
          <a:effectRef idx="2">
            <a:schemeClr val="accent5"/>
          </a:effectRef>
          <a:fontRef idx="minor">
            <a:schemeClr val="tx1"/>
          </a:fontRef>
        </p:style>
      </p:cxnSp>
      <p:sp>
        <p:nvSpPr>
          <p:cNvPr id="9" name="Rectangle 8">
            <a:extLst>
              <a:ext uri="{FF2B5EF4-FFF2-40B4-BE49-F238E27FC236}">
                <a16:creationId xmlns:a16="http://schemas.microsoft.com/office/drawing/2014/main" id="{08A43DD2-8739-9444-BC7B-F2DB8D43734D}"/>
              </a:ext>
            </a:extLst>
          </p:cNvPr>
          <p:cNvSpPr/>
          <p:nvPr userDrawn="1"/>
        </p:nvSpPr>
        <p:spPr>
          <a:xfrm>
            <a:off x="4575751" y="2360436"/>
            <a:ext cx="7092788" cy="3416320"/>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Daisy is 18 and has recently left school to pursue a career in jewellery design. She is unsure about which career direction to take and is looking at the following options:</a:t>
            </a:r>
          </a:p>
          <a:p>
            <a:r>
              <a:rPr lang="en-GB" sz="1800" b="1" i="0" kern="1200" dirty="0">
                <a:solidFill>
                  <a:srgbClr val="00303C"/>
                </a:solidFill>
                <a:effectLst/>
                <a:latin typeface="Futura" panose="020B0602020204020303" pitchFamily="34" charset="-79"/>
                <a:ea typeface="+mn-ea"/>
                <a:cs typeface="Futura" panose="020B0602020204020303" pitchFamily="34" charset="-79"/>
              </a:rPr>
              <a:t>a)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Study a degree in Jewellery Design</a:t>
            </a:r>
          </a:p>
          <a:p>
            <a:r>
              <a:rPr lang="en-GB" sz="1800" b="1" i="0" kern="1200" dirty="0">
                <a:solidFill>
                  <a:srgbClr val="00303C"/>
                </a:solidFill>
                <a:effectLst/>
                <a:latin typeface="Futura" panose="020B0602020204020303" pitchFamily="34" charset="-79"/>
                <a:ea typeface="+mn-ea"/>
                <a:cs typeface="Futura" panose="020B0602020204020303" pitchFamily="34" charset="-79"/>
              </a:rPr>
              <a:t>b)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Undertake an advanced apprenticeship in Art and Design</a:t>
            </a:r>
          </a:p>
          <a:p>
            <a:r>
              <a:rPr lang="en-GB" sz="1800" b="1" i="0" kern="1200" dirty="0">
                <a:solidFill>
                  <a:srgbClr val="00303C"/>
                </a:solidFill>
                <a:effectLst/>
                <a:latin typeface="Futura" panose="020B0602020204020303" pitchFamily="34" charset="-79"/>
                <a:ea typeface="+mn-ea"/>
                <a:cs typeface="Futura" panose="020B0602020204020303" pitchFamily="34" charset="-79"/>
              </a:rPr>
              <a:t>c)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Find a job in jewellery design</a:t>
            </a:r>
          </a:p>
          <a:p>
            <a:r>
              <a:rPr lang="en-GB" sz="1800" b="1" i="0" kern="1200" dirty="0">
                <a:solidFill>
                  <a:srgbClr val="00303C"/>
                </a:solidFill>
                <a:effectLst/>
                <a:latin typeface="Futura" panose="020B0602020204020303" pitchFamily="34" charset="-79"/>
                <a:ea typeface="+mn-ea"/>
                <a:cs typeface="Futura" panose="020B0602020204020303" pitchFamily="34" charset="-79"/>
              </a:rPr>
              <a:t>d)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Set up her own jewellery design business</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i="0" kern="1200" dirty="0">
                <a:solidFill>
                  <a:srgbClr val="00303C"/>
                </a:solidFill>
                <a:effectLst/>
                <a:latin typeface="Futura" panose="020B0602020204020303" pitchFamily="34" charset="-79"/>
                <a:ea typeface="+mn-ea"/>
                <a:cs typeface="Futura" panose="020B0602020204020303" pitchFamily="34" charset="-79"/>
              </a:rPr>
              <a:t>1.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What financial considerations would Daisy need to make for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each option?</a:t>
            </a:r>
          </a:p>
          <a:p>
            <a:r>
              <a:rPr lang="en-GB" sz="1800" b="1" i="0" kern="1200" dirty="0">
                <a:solidFill>
                  <a:srgbClr val="00303C"/>
                </a:solidFill>
                <a:effectLst/>
                <a:latin typeface="Futura" panose="020B0602020204020303" pitchFamily="34" charset="-79"/>
                <a:ea typeface="+mn-ea"/>
                <a:cs typeface="Futura" panose="020B0602020204020303" pitchFamily="34" charset="-79"/>
              </a:rPr>
              <a:t>2.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Discuss the financial benefits and risks of each option.</a:t>
            </a:r>
          </a:p>
          <a:p>
            <a:r>
              <a:rPr lang="en-GB" sz="1800" b="1" i="0" kern="1200" dirty="0">
                <a:solidFill>
                  <a:srgbClr val="00303C"/>
                </a:solidFill>
                <a:effectLst/>
                <a:latin typeface="Futura" panose="020B0602020204020303" pitchFamily="34" charset="-79"/>
                <a:ea typeface="+mn-ea"/>
                <a:cs typeface="Futura" panose="020B0602020204020303" pitchFamily="34" charset="-79"/>
              </a:rPr>
              <a:t>3.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In your opinion, what advice would you give to Daisy?</a:t>
            </a:r>
          </a:p>
        </p:txBody>
      </p:sp>
      <p:sp>
        <p:nvSpPr>
          <p:cNvPr id="23" name="Rectangle 22">
            <a:extLst>
              <a:ext uri="{FF2B5EF4-FFF2-40B4-BE49-F238E27FC236}">
                <a16:creationId xmlns:a16="http://schemas.microsoft.com/office/drawing/2014/main" id="{A0F276CC-3AA7-2343-9B25-45ABFE811CF7}"/>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A64A5C0-6C8A-684D-B5DC-11DF6D46EBBC}"/>
              </a:ext>
            </a:extLst>
          </p:cNvPr>
          <p:cNvSpPr txBox="1"/>
          <p:nvPr userDrawn="1"/>
        </p:nvSpPr>
        <p:spPr>
          <a:xfrm>
            <a:off x="4419600" y="6289627"/>
            <a:ext cx="8094977"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WHAT HAVE YOU LEARNT?</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27234513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9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3" name="Rectangle 2">
            <a:extLst>
              <a:ext uri="{FF2B5EF4-FFF2-40B4-BE49-F238E27FC236}">
                <a16:creationId xmlns:a16="http://schemas.microsoft.com/office/drawing/2014/main" id="{5C501BA0-EF41-8640-A507-53DB2BFCDD33}"/>
              </a:ext>
            </a:extLst>
          </p:cNvPr>
          <p:cNvSpPr/>
          <p:nvPr userDrawn="1"/>
        </p:nvSpPr>
        <p:spPr>
          <a:xfrm>
            <a:off x="0" y="0"/>
            <a:ext cx="12192000" cy="6219825"/>
          </a:xfrm>
          <a:prstGeom prst="rect">
            <a:avLst/>
          </a:prstGeom>
          <a:solidFill>
            <a:srgbClr val="FF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55B9F1F8-723A-1949-8658-943C8A7A67F3}"/>
              </a:ext>
            </a:extLst>
          </p:cNvPr>
          <p:cNvSpPr txBox="1"/>
          <p:nvPr userDrawn="1"/>
        </p:nvSpPr>
        <p:spPr>
          <a:xfrm>
            <a:off x="449548" y="336302"/>
            <a:ext cx="7666103" cy="584775"/>
          </a:xfrm>
          <a:prstGeom prst="rect">
            <a:avLst/>
          </a:prstGeom>
          <a:noFill/>
        </p:spPr>
        <p:txBody>
          <a:bodyPr wrap="square" rtlCol="0">
            <a:spAutoFit/>
          </a:bodyPr>
          <a:lstStyle/>
          <a:p>
            <a:r>
              <a:rPr lang="en-US" sz="3200" dirty="0">
                <a:solidFill>
                  <a:srgbClr val="EB8B2D"/>
                </a:solidFill>
                <a:latin typeface="Futura Medium" panose="020B0602020204020303" pitchFamily="34" charset="-79"/>
                <a:cs typeface="Futura Medium" panose="020B0602020204020303" pitchFamily="34" charset="-79"/>
              </a:rPr>
              <a:t>FURTHER</a:t>
            </a:r>
            <a:endParaRPr lang="en-US" sz="3200" b="1" i="0" dirty="0">
              <a:solidFill>
                <a:srgbClr val="00303C"/>
              </a:solidFill>
              <a:latin typeface="Futura" panose="020B0602020204020303" pitchFamily="34" charset="-79"/>
              <a:cs typeface="Futura" panose="020B0602020204020303" pitchFamily="34" charset="-79"/>
            </a:endParaRPr>
          </a:p>
        </p:txBody>
      </p:sp>
      <p:cxnSp>
        <p:nvCxnSpPr>
          <p:cNvPr id="25" name="Straight Connector 24">
            <a:extLst>
              <a:ext uri="{FF2B5EF4-FFF2-40B4-BE49-F238E27FC236}">
                <a16:creationId xmlns:a16="http://schemas.microsoft.com/office/drawing/2014/main" id="{0FA3743C-79AA-B449-8450-5C1433183508}"/>
              </a:ext>
            </a:extLst>
          </p:cNvPr>
          <p:cNvCxnSpPr>
            <a:cxnSpLocks/>
          </p:cNvCxnSpPr>
          <p:nvPr userDrawn="1"/>
        </p:nvCxnSpPr>
        <p:spPr>
          <a:xfrm>
            <a:off x="563753" y="1257252"/>
            <a:ext cx="3978430" cy="0"/>
          </a:xfrm>
          <a:prstGeom prst="line">
            <a:avLst/>
          </a:prstGeom>
          <a:ln>
            <a:solidFill>
              <a:srgbClr val="EB8B2D"/>
            </a:solidFill>
          </a:ln>
        </p:spPr>
        <p:style>
          <a:lnRef idx="3">
            <a:schemeClr val="accent5"/>
          </a:lnRef>
          <a:fillRef idx="0">
            <a:schemeClr val="accent5"/>
          </a:fillRef>
          <a:effectRef idx="2">
            <a:schemeClr val="accent5"/>
          </a:effectRef>
          <a:fontRef idx="minor">
            <a:schemeClr val="tx1"/>
          </a:fontRef>
        </p:style>
      </p:cxnSp>
      <p:sp>
        <p:nvSpPr>
          <p:cNvPr id="28" name="TextBox 27">
            <a:extLst>
              <a:ext uri="{FF2B5EF4-FFF2-40B4-BE49-F238E27FC236}">
                <a16:creationId xmlns:a16="http://schemas.microsoft.com/office/drawing/2014/main" id="{EF908655-7B78-F14E-84D7-9C7B27187786}"/>
              </a:ext>
            </a:extLst>
          </p:cNvPr>
          <p:cNvSpPr txBox="1"/>
          <p:nvPr userDrawn="1"/>
        </p:nvSpPr>
        <p:spPr>
          <a:xfrm>
            <a:off x="449548" y="1479117"/>
            <a:ext cx="460181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TAX BANDS</a:t>
            </a:r>
          </a:p>
        </p:txBody>
      </p:sp>
      <p:sp>
        <p:nvSpPr>
          <p:cNvPr id="7" name="Rectangle 6">
            <a:extLst>
              <a:ext uri="{FF2B5EF4-FFF2-40B4-BE49-F238E27FC236}">
                <a16:creationId xmlns:a16="http://schemas.microsoft.com/office/drawing/2014/main" id="{3C38F831-9214-6548-8C87-1179A4C534B3}"/>
              </a:ext>
            </a:extLst>
          </p:cNvPr>
          <p:cNvSpPr/>
          <p:nvPr userDrawn="1"/>
        </p:nvSpPr>
        <p:spPr>
          <a:xfrm>
            <a:off x="449548" y="728448"/>
            <a:ext cx="4232249" cy="584775"/>
          </a:xfrm>
          <a:prstGeom prst="rect">
            <a:avLst/>
          </a:prstGeom>
        </p:spPr>
        <p:txBody>
          <a:bodyPr wrap="none">
            <a:spAutoFit/>
          </a:bodyPr>
          <a:lstStyle/>
          <a:p>
            <a:r>
              <a:rPr lang="en-US" sz="3200" b="1" i="0" dirty="0">
                <a:solidFill>
                  <a:srgbClr val="00303C"/>
                </a:solidFill>
                <a:latin typeface="Futura" panose="020B0602020204020303" pitchFamily="34" charset="-79"/>
                <a:cs typeface="Futura" panose="020B0602020204020303" pitchFamily="34" charset="-79"/>
              </a:rPr>
              <a:t>YOUR KNOWLEDGE</a:t>
            </a:r>
            <a:endParaRPr lang="en-US" sz="3200" dirty="0"/>
          </a:p>
        </p:txBody>
      </p:sp>
      <p:sp>
        <p:nvSpPr>
          <p:cNvPr id="8" name="Rectangle 7">
            <a:extLst>
              <a:ext uri="{FF2B5EF4-FFF2-40B4-BE49-F238E27FC236}">
                <a16:creationId xmlns:a16="http://schemas.microsoft.com/office/drawing/2014/main" id="{1E956041-41AA-784C-A764-8183B66174E9}"/>
              </a:ext>
            </a:extLst>
          </p:cNvPr>
          <p:cNvSpPr/>
          <p:nvPr userDrawn="1"/>
        </p:nvSpPr>
        <p:spPr>
          <a:xfrm>
            <a:off x="449548" y="2008729"/>
            <a:ext cx="5410200" cy="3970318"/>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Jamie graduated in Digital Media and got her first full-time job as a social media assistant working for a leading leisure company. Her starting salary was £25,350 per year, and for the next 3 years she received an annual pay rise of £3,250. Recently she has been promoted to social media manager and has received a further pay increase of £8,875.</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i="0" kern="1200" dirty="0">
                <a:solidFill>
                  <a:srgbClr val="00303C"/>
                </a:solidFill>
                <a:effectLst/>
                <a:latin typeface="Futura" panose="020B0602020204020303" pitchFamily="34" charset="-79"/>
                <a:ea typeface="+mn-ea"/>
                <a:cs typeface="Futura" panose="020B0602020204020303" pitchFamily="34" charset="-79"/>
              </a:rPr>
              <a:t>1.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Based on 2020/2021 Scottish tax bands, how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much Income Tax will she pay?</a:t>
            </a:r>
          </a:p>
          <a:p>
            <a:r>
              <a:rPr lang="en-GB" sz="1800" b="1" i="0" kern="1200" dirty="0">
                <a:solidFill>
                  <a:srgbClr val="00303C"/>
                </a:solidFill>
                <a:effectLst/>
                <a:latin typeface="Futura" panose="020B0602020204020303" pitchFamily="34" charset="-79"/>
                <a:ea typeface="+mn-ea"/>
                <a:cs typeface="Futura" panose="020B0602020204020303" pitchFamily="34" charset="-79"/>
              </a:rPr>
              <a:t>2.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How much does Jamie have left after Income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Tax has been deducted?</a:t>
            </a:r>
          </a:p>
          <a:p>
            <a:endParaRPr lang="en-GB" sz="1800" kern="1200" dirty="0">
              <a:solidFill>
                <a:schemeClr val="tx1"/>
              </a:solidFill>
              <a:effectLst/>
              <a:latin typeface="+mn-lt"/>
              <a:ea typeface="+mn-ea"/>
              <a:cs typeface="+mn-cs"/>
            </a:endParaRPr>
          </a:p>
        </p:txBody>
      </p:sp>
      <p:sp>
        <p:nvSpPr>
          <p:cNvPr id="12" name="Rectangle 11">
            <a:extLst>
              <a:ext uri="{FF2B5EF4-FFF2-40B4-BE49-F238E27FC236}">
                <a16:creationId xmlns:a16="http://schemas.microsoft.com/office/drawing/2014/main" id="{A2C5F635-6459-A142-A8FF-BC34865D62AF}"/>
              </a:ext>
            </a:extLst>
          </p:cNvPr>
          <p:cNvSpPr/>
          <p:nvPr userDrawn="1"/>
        </p:nvSpPr>
        <p:spPr>
          <a:xfrm>
            <a:off x="6270540" y="1479117"/>
            <a:ext cx="5410200" cy="4247317"/>
          </a:xfrm>
          <a:prstGeom prst="rect">
            <a:avLst/>
          </a:prstGeom>
        </p:spPr>
        <p:txBody>
          <a:bodyPr wrap="square">
            <a:spAutoFit/>
          </a:bodyPr>
          <a:lstStyle/>
          <a:p>
            <a:r>
              <a:rPr lang="en-GB" sz="1800" b="1" i="0" kern="1200" dirty="0">
                <a:solidFill>
                  <a:srgbClr val="00303C"/>
                </a:solidFill>
                <a:effectLst/>
                <a:latin typeface="Futura" panose="020B0602020204020303" pitchFamily="34" charset="-79"/>
                <a:ea typeface="+mn-ea"/>
                <a:cs typeface="Futura" panose="020B0602020204020303" pitchFamily="34" charset="-79"/>
              </a:rPr>
              <a:t>3.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What proportion (%) of her current salary is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     Income Tax?</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Last month, Jamie performed really well, and her boss rewarded her with a one-off bonus of £5,000 paid through her salary.</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i="0" kern="1200" dirty="0">
                <a:solidFill>
                  <a:srgbClr val="00303C"/>
                </a:solidFill>
                <a:effectLst/>
                <a:latin typeface="Futura" panose="020B0602020204020303" pitchFamily="34" charset="-79"/>
                <a:ea typeface="+mn-ea"/>
                <a:cs typeface="Futura" panose="020B0602020204020303" pitchFamily="34" charset="-79"/>
              </a:rPr>
              <a:t>4.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Again, based on 2020/21 Scottish tax bands,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how much Income Tax will Jamie pay now?</a:t>
            </a:r>
          </a:p>
          <a:p>
            <a:r>
              <a:rPr lang="en-GB" sz="1800" b="1" i="0" kern="1200" dirty="0">
                <a:solidFill>
                  <a:srgbClr val="00303C"/>
                </a:solidFill>
                <a:effectLst/>
                <a:latin typeface="Futura" panose="020B0602020204020303" pitchFamily="34" charset="-79"/>
                <a:ea typeface="+mn-ea"/>
                <a:cs typeface="Futura" panose="020B0602020204020303" pitchFamily="34" charset="-79"/>
              </a:rPr>
              <a:t>5.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What proportion (%) of her salary is now</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     Income Tax?</a:t>
            </a:r>
          </a:p>
          <a:p>
            <a:r>
              <a:rPr lang="en-GB" sz="1800" b="1" i="0" kern="1200" dirty="0">
                <a:solidFill>
                  <a:srgbClr val="00303C"/>
                </a:solidFill>
                <a:effectLst/>
                <a:latin typeface="Futura" panose="020B0602020204020303" pitchFamily="34" charset="-79"/>
                <a:ea typeface="+mn-ea"/>
                <a:cs typeface="Futura" panose="020B0602020204020303" pitchFamily="34" charset="-79"/>
              </a:rPr>
              <a:t>6.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As a result of the bonus payment, how much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extra tax will she pay?</a:t>
            </a:r>
          </a:p>
          <a:p>
            <a:r>
              <a:rPr lang="en-GB" sz="1800" b="1" i="0" kern="1200" dirty="0">
                <a:solidFill>
                  <a:srgbClr val="00303C"/>
                </a:solidFill>
                <a:effectLst/>
                <a:latin typeface="Futura" panose="020B0602020204020303" pitchFamily="34" charset="-79"/>
                <a:ea typeface="+mn-ea"/>
                <a:cs typeface="Futura" panose="020B0602020204020303" pitchFamily="34" charset="-79"/>
              </a:rPr>
              <a:t>7.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In pairs, discuss what impact this bonus will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have on her income.</a:t>
            </a:r>
            <a:endParaRPr lang="en-GB" dirty="0">
              <a:solidFill>
                <a:srgbClr val="00303C"/>
              </a:solidFill>
              <a:effectLst/>
              <a:latin typeface="Futura Medium" panose="020B0602020204020303" pitchFamily="34" charset="-79"/>
              <a:cs typeface="Futura Medium" panose="020B0602020204020303" pitchFamily="34" charset="-79"/>
            </a:endParaRPr>
          </a:p>
        </p:txBody>
      </p:sp>
      <p:sp>
        <p:nvSpPr>
          <p:cNvPr id="20" name="Rectangle 19">
            <a:extLst>
              <a:ext uri="{FF2B5EF4-FFF2-40B4-BE49-F238E27FC236}">
                <a16:creationId xmlns:a16="http://schemas.microsoft.com/office/drawing/2014/main" id="{1B1796A1-7E00-4D47-9D1A-D8A6109BDE7A}"/>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6E1CEB7D-0C58-D648-9652-30967FEC240B}"/>
              </a:ext>
            </a:extLst>
          </p:cNvPr>
          <p:cNvSpPr txBox="1"/>
          <p:nvPr userDrawn="1"/>
        </p:nvSpPr>
        <p:spPr>
          <a:xfrm>
            <a:off x="4038600" y="6289627"/>
            <a:ext cx="8475977"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FURTHER YOUR KNOWLEDGE</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138817516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13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3" name="Rectangle 2">
            <a:extLst>
              <a:ext uri="{FF2B5EF4-FFF2-40B4-BE49-F238E27FC236}">
                <a16:creationId xmlns:a16="http://schemas.microsoft.com/office/drawing/2014/main" id="{5C501BA0-EF41-8640-A507-53DB2BFCDD33}"/>
              </a:ext>
            </a:extLst>
          </p:cNvPr>
          <p:cNvSpPr/>
          <p:nvPr userDrawn="1"/>
        </p:nvSpPr>
        <p:spPr>
          <a:xfrm>
            <a:off x="0" y="0"/>
            <a:ext cx="12192000" cy="6219825"/>
          </a:xfrm>
          <a:prstGeom prst="rect">
            <a:avLst/>
          </a:prstGeom>
          <a:solidFill>
            <a:srgbClr val="FF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EF908655-7B78-F14E-84D7-9C7B27187786}"/>
              </a:ext>
            </a:extLst>
          </p:cNvPr>
          <p:cNvSpPr txBox="1"/>
          <p:nvPr userDrawn="1"/>
        </p:nvSpPr>
        <p:spPr>
          <a:xfrm>
            <a:off x="439609" y="475265"/>
            <a:ext cx="460181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PENSION CONTRIBUTIONS</a:t>
            </a:r>
          </a:p>
        </p:txBody>
      </p:sp>
      <p:sp>
        <p:nvSpPr>
          <p:cNvPr id="8" name="Rectangle 7">
            <a:extLst>
              <a:ext uri="{FF2B5EF4-FFF2-40B4-BE49-F238E27FC236}">
                <a16:creationId xmlns:a16="http://schemas.microsoft.com/office/drawing/2014/main" id="{1E956041-41AA-784C-A764-8183B66174E9}"/>
              </a:ext>
            </a:extLst>
          </p:cNvPr>
          <p:cNvSpPr/>
          <p:nvPr userDrawn="1"/>
        </p:nvSpPr>
        <p:spPr>
          <a:xfrm>
            <a:off x="439609" y="1004877"/>
            <a:ext cx="5410200" cy="3139321"/>
          </a:xfrm>
          <a:prstGeom prst="rect">
            <a:avLst/>
          </a:prstGeom>
        </p:spPr>
        <p:txBody>
          <a:bodyPr wrap="square">
            <a:spAutoFit/>
          </a:bodyPr>
          <a:lstStyle/>
          <a:p>
            <a:r>
              <a:rPr lang="en-GB" sz="1800" b="1" i="0" kern="1200" dirty="0">
                <a:solidFill>
                  <a:srgbClr val="00303C"/>
                </a:solidFill>
                <a:effectLst/>
                <a:latin typeface="Futura" panose="020B0602020204020303" pitchFamily="34" charset="-79"/>
                <a:ea typeface="+mn-ea"/>
                <a:cs typeface="Futura" panose="020B0602020204020303" pitchFamily="34" charset="-79"/>
              </a:rPr>
              <a:t>Question 1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Hebron has been automatically enrolled into his employer’s workplace pension scheme, and has decided not to opt out of the scheme. His employer, JW Garden Design Ltd, has issued the following information to staff about how much they intend to contribute and how much the employees will be expected to contribute per year. Both contributions are worked out as a percentage of each employee’s basic salary.</a:t>
            </a:r>
          </a:p>
          <a:p>
            <a:endParaRPr lang="en-GB" dirty="0">
              <a:solidFill>
                <a:srgbClr val="00303C"/>
              </a:solidFill>
              <a:effectLst/>
              <a:latin typeface="Futura" panose="020B0602020204020303" pitchFamily="34" charset="-79"/>
              <a:cs typeface="Futura" panose="020B0602020204020303" pitchFamily="34" charset="-79"/>
            </a:endParaRPr>
          </a:p>
        </p:txBody>
      </p:sp>
      <p:sp>
        <p:nvSpPr>
          <p:cNvPr id="20" name="Rectangle 19">
            <a:extLst>
              <a:ext uri="{FF2B5EF4-FFF2-40B4-BE49-F238E27FC236}">
                <a16:creationId xmlns:a16="http://schemas.microsoft.com/office/drawing/2014/main" id="{1B1796A1-7E00-4D47-9D1A-D8A6109BDE7A}"/>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6E1CEB7D-0C58-D648-9652-30967FEC240B}"/>
              </a:ext>
            </a:extLst>
          </p:cNvPr>
          <p:cNvSpPr txBox="1"/>
          <p:nvPr userDrawn="1"/>
        </p:nvSpPr>
        <p:spPr>
          <a:xfrm>
            <a:off x="4038600" y="6289627"/>
            <a:ext cx="8475977"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FURTHER YOUR KNOWLEDGE</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2" name="Rectangle 1">
            <a:extLst>
              <a:ext uri="{FF2B5EF4-FFF2-40B4-BE49-F238E27FC236}">
                <a16:creationId xmlns:a16="http://schemas.microsoft.com/office/drawing/2014/main" id="{8F88F54A-BE81-2048-B2BE-493B3AF30185}"/>
              </a:ext>
            </a:extLst>
          </p:cNvPr>
          <p:cNvSpPr/>
          <p:nvPr userDrawn="1"/>
        </p:nvSpPr>
        <p:spPr>
          <a:xfrm>
            <a:off x="6102625" y="366702"/>
            <a:ext cx="5635487" cy="2308324"/>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(£45 per month) and he would contribute £900 per year (£75 per month).</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a)</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Imagine Hebron’s salary is £24,000 and, using the data above, calculate the pension contributions that would be made by Hebron and his employer.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Hebron’s employer plans on increasing the pension contributions. These are:</a:t>
            </a:r>
          </a:p>
        </p:txBody>
      </p:sp>
      <p:sp>
        <p:nvSpPr>
          <p:cNvPr id="9" name="Rectangle 8">
            <a:extLst>
              <a:ext uri="{FF2B5EF4-FFF2-40B4-BE49-F238E27FC236}">
                <a16:creationId xmlns:a16="http://schemas.microsoft.com/office/drawing/2014/main" id="{5D98B701-58F4-6F4C-B8B6-703C15CB9E1B}"/>
              </a:ext>
            </a:extLst>
          </p:cNvPr>
          <p:cNvSpPr/>
          <p:nvPr userDrawn="1"/>
        </p:nvSpPr>
        <p:spPr>
          <a:xfrm>
            <a:off x="6102625" y="3788861"/>
            <a:ext cx="5635487" cy="2031325"/>
          </a:xfrm>
          <a:prstGeom prst="rect">
            <a:avLst/>
          </a:prstGeom>
        </p:spPr>
        <p:txBody>
          <a:bodyPr wrap="square">
            <a:spAutoFit/>
          </a:bodyPr>
          <a:lstStyle/>
          <a:p>
            <a:r>
              <a:rPr lang="en-GB" sz="1800" b="1" i="0" kern="1200" dirty="0">
                <a:solidFill>
                  <a:srgbClr val="00303C"/>
                </a:solidFill>
                <a:effectLst/>
                <a:latin typeface="Futura" panose="020B0602020204020303" pitchFamily="34" charset="-79"/>
                <a:ea typeface="+mn-ea"/>
                <a:cs typeface="Futura" panose="020B0602020204020303" pitchFamily="34" charset="-79"/>
              </a:rPr>
              <a:t>b)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If his salary remains the same, calculate the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pension contributions that would be made by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Hebron and his employer.</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i="0" kern="1200" dirty="0">
                <a:solidFill>
                  <a:srgbClr val="00303C"/>
                </a:solidFill>
                <a:effectLst/>
                <a:latin typeface="Futura" panose="020B0602020204020303" pitchFamily="34" charset="-79"/>
                <a:ea typeface="+mn-ea"/>
                <a:cs typeface="Futura" panose="020B0602020204020303" pitchFamily="34" charset="-79"/>
              </a:rPr>
              <a:t>c)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Does this increase in contributions mean he will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receive a larger pension when he retires? Explain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your answer.</a:t>
            </a:r>
          </a:p>
        </p:txBody>
      </p:sp>
      <p:sp>
        <p:nvSpPr>
          <p:cNvPr id="10" name="Rectangle 9">
            <a:extLst>
              <a:ext uri="{FF2B5EF4-FFF2-40B4-BE49-F238E27FC236}">
                <a16:creationId xmlns:a16="http://schemas.microsoft.com/office/drawing/2014/main" id="{E8B6DEAD-9282-6F4D-A8FA-4D61B0AB726D}"/>
              </a:ext>
            </a:extLst>
          </p:cNvPr>
          <p:cNvSpPr/>
          <p:nvPr userDrawn="1"/>
        </p:nvSpPr>
        <p:spPr>
          <a:xfrm>
            <a:off x="439609" y="5173855"/>
            <a:ext cx="5146182" cy="646331"/>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If Hebron earned £18,000 per year his employer would contribute £540 per year</a:t>
            </a:r>
          </a:p>
        </p:txBody>
      </p:sp>
      <p:pic>
        <p:nvPicPr>
          <p:cNvPr id="11" name="Picture 10">
            <a:extLst>
              <a:ext uri="{FF2B5EF4-FFF2-40B4-BE49-F238E27FC236}">
                <a16:creationId xmlns:a16="http://schemas.microsoft.com/office/drawing/2014/main" id="{78B95CBA-FE46-EA4C-96D5-26E0A66C783E}"/>
              </a:ext>
            </a:extLst>
          </p:cNvPr>
          <p:cNvPicPr>
            <a:picLocks noChangeAspect="1"/>
          </p:cNvPicPr>
          <p:nvPr userDrawn="1"/>
        </p:nvPicPr>
        <p:blipFill>
          <a:blip r:embed="rId2"/>
          <a:stretch>
            <a:fillRect/>
          </a:stretch>
        </p:blipFill>
        <p:spPr>
          <a:xfrm>
            <a:off x="745236" y="3984594"/>
            <a:ext cx="4276313" cy="957384"/>
          </a:xfrm>
          <a:prstGeom prst="rect">
            <a:avLst/>
          </a:prstGeom>
        </p:spPr>
      </p:pic>
      <p:pic>
        <p:nvPicPr>
          <p:cNvPr id="13" name="Picture 12">
            <a:extLst>
              <a:ext uri="{FF2B5EF4-FFF2-40B4-BE49-F238E27FC236}">
                <a16:creationId xmlns:a16="http://schemas.microsoft.com/office/drawing/2014/main" id="{4026DF58-E08D-BC43-A96A-34B8A2EC2D67}"/>
              </a:ext>
            </a:extLst>
          </p:cNvPr>
          <p:cNvPicPr>
            <a:picLocks noChangeAspect="1"/>
          </p:cNvPicPr>
          <p:nvPr userDrawn="1"/>
        </p:nvPicPr>
        <p:blipFill>
          <a:blip r:embed="rId3"/>
          <a:stretch>
            <a:fillRect/>
          </a:stretch>
        </p:blipFill>
        <p:spPr>
          <a:xfrm>
            <a:off x="6822514" y="2724768"/>
            <a:ext cx="4275219" cy="957385"/>
          </a:xfrm>
          <a:prstGeom prst="rect">
            <a:avLst/>
          </a:prstGeom>
        </p:spPr>
      </p:pic>
    </p:spTree>
    <p:extLst>
      <p:ext uri="{BB962C8B-B14F-4D97-AF65-F5344CB8AC3E}">
        <p14:creationId xmlns:p14="http://schemas.microsoft.com/office/powerpoint/2010/main" val="9085446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14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3" name="Rectangle 2">
            <a:extLst>
              <a:ext uri="{FF2B5EF4-FFF2-40B4-BE49-F238E27FC236}">
                <a16:creationId xmlns:a16="http://schemas.microsoft.com/office/drawing/2014/main" id="{5C501BA0-EF41-8640-A507-53DB2BFCDD33}"/>
              </a:ext>
            </a:extLst>
          </p:cNvPr>
          <p:cNvSpPr/>
          <p:nvPr userDrawn="1"/>
        </p:nvSpPr>
        <p:spPr>
          <a:xfrm>
            <a:off x="0" y="0"/>
            <a:ext cx="12192000" cy="6219825"/>
          </a:xfrm>
          <a:prstGeom prst="rect">
            <a:avLst/>
          </a:prstGeom>
          <a:solidFill>
            <a:srgbClr val="FF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B1796A1-7E00-4D47-9D1A-D8A6109BDE7A}"/>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6E1CEB7D-0C58-D648-9652-30967FEC240B}"/>
              </a:ext>
            </a:extLst>
          </p:cNvPr>
          <p:cNvSpPr txBox="1"/>
          <p:nvPr userDrawn="1"/>
        </p:nvSpPr>
        <p:spPr>
          <a:xfrm>
            <a:off x="4038600" y="6289627"/>
            <a:ext cx="8475977"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FURTHER YOUR KNOWLEDGE</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7" name="Rectangle 6">
            <a:extLst>
              <a:ext uri="{FF2B5EF4-FFF2-40B4-BE49-F238E27FC236}">
                <a16:creationId xmlns:a16="http://schemas.microsoft.com/office/drawing/2014/main" id="{4E21F2DF-EB02-6D4F-92DE-0104026CCA19}"/>
              </a:ext>
            </a:extLst>
          </p:cNvPr>
          <p:cNvSpPr/>
          <p:nvPr userDrawn="1"/>
        </p:nvSpPr>
        <p:spPr>
          <a:xfrm>
            <a:off x="453887" y="436099"/>
            <a:ext cx="5340626" cy="2862322"/>
          </a:xfrm>
          <a:prstGeom prst="rect">
            <a:avLst/>
          </a:prstGeom>
        </p:spPr>
        <p:txBody>
          <a:bodyPr wrap="square">
            <a:spAutoFit/>
          </a:bodyPr>
          <a:lstStyle/>
          <a:p>
            <a:r>
              <a:rPr lang="en-GB" b="1" i="0" dirty="0">
                <a:solidFill>
                  <a:srgbClr val="00303C"/>
                </a:solidFill>
                <a:effectLst/>
                <a:latin typeface="Futura" panose="020B0602020204020303" pitchFamily="34" charset="-79"/>
                <a:cs typeface="Futura" panose="020B0602020204020303" pitchFamily="34" charset="-79"/>
              </a:rPr>
              <a:t>Question 2</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Many public-sector pension employee contribution rates are staggered so that those on the lowest salaries pay the least amount and those who earn the most, pay more. The following information shows the pension contributions made in the Fire Service if a firefighter joined the pension scheme after 2015.</a:t>
            </a:r>
          </a:p>
          <a:p>
            <a:endParaRPr lang="en-GB" dirty="0">
              <a:solidFill>
                <a:srgbClr val="00303C"/>
              </a:solidFill>
              <a:effectLst/>
              <a:latin typeface="Futura" panose="020B0602020204020303" pitchFamily="34" charset="-79"/>
              <a:cs typeface="Futura" panose="020B0602020204020303" pitchFamily="34" charset="-79"/>
            </a:endParaRPr>
          </a:p>
          <a:p>
            <a:r>
              <a:rPr lang="en-GB" b="1" i="0" dirty="0">
                <a:solidFill>
                  <a:srgbClr val="00303C"/>
                </a:solidFill>
                <a:effectLst/>
                <a:latin typeface="Futura" panose="020B0602020204020303" pitchFamily="34" charset="-79"/>
                <a:cs typeface="Futura" panose="020B0602020204020303" pitchFamily="34" charset="-79"/>
              </a:rPr>
              <a:t>Employee contribution rates</a:t>
            </a:r>
          </a:p>
        </p:txBody>
      </p:sp>
      <p:sp>
        <p:nvSpPr>
          <p:cNvPr id="12" name="Rectangle 11">
            <a:extLst>
              <a:ext uri="{FF2B5EF4-FFF2-40B4-BE49-F238E27FC236}">
                <a16:creationId xmlns:a16="http://schemas.microsoft.com/office/drawing/2014/main" id="{567D151C-A6B3-624B-B9FF-BEEE662B8486}"/>
              </a:ext>
            </a:extLst>
          </p:cNvPr>
          <p:cNvSpPr/>
          <p:nvPr userDrawn="1"/>
        </p:nvSpPr>
        <p:spPr>
          <a:xfrm>
            <a:off x="6096000" y="436099"/>
            <a:ext cx="5340626" cy="4524315"/>
          </a:xfrm>
          <a:prstGeom prst="rect">
            <a:avLst/>
          </a:prstGeom>
        </p:spPr>
        <p:txBody>
          <a:bodyPr wrap="square">
            <a:spAutoFit/>
          </a:bodyPr>
          <a:lstStyle/>
          <a:p>
            <a:r>
              <a:rPr lang="en-GB" b="1" i="0" dirty="0">
                <a:solidFill>
                  <a:srgbClr val="00303C"/>
                </a:solidFill>
                <a:effectLst/>
                <a:latin typeface="Futura" panose="020B0602020204020303" pitchFamily="34" charset="-79"/>
                <a:cs typeface="Futura" panose="020B0602020204020303" pitchFamily="34" charset="-79"/>
              </a:rPr>
              <a:t>Employer contribution rates – 28.8%</a:t>
            </a:r>
          </a:p>
          <a:p>
            <a:endParaRPr lang="en-GB" i="1" dirty="0">
              <a:solidFill>
                <a:srgbClr val="00303C"/>
              </a:solidFill>
              <a:effectLst/>
              <a:latin typeface="Futura" panose="020B0602020204020303" pitchFamily="34" charset="-79"/>
              <a:cs typeface="Futura" panose="020B0602020204020303" pitchFamily="34" charset="-79"/>
            </a:endParaRPr>
          </a:p>
          <a:p>
            <a:r>
              <a:rPr lang="en-GB" i="1" dirty="0">
                <a:solidFill>
                  <a:srgbClr val="00303C"/>
                </a:solidFill>
                <a:effectLst/>
                <a:latin typeface="Futura" panose="020B0602020204020303" pitchFamily="34" charset="-79"/>
                <a:cs typeface="Futura" panose="020B0602020204020303" pitchFamily="34" charset="-79"/>
              </a:rPr>
              <a:t>Source: Firefighters’ Pensions England and Scotland</a:t>
            </a:r>
            <a:endParaRPr lang="en-GB" dirty="0">
              <a:solidFill>
                <a:srgbClr val="00303C"/>
              </a:solidFill>
              <a:effectLst/>
              <a:latin typeface="Futura" panose="020B0602020204020303" pitchFamily="34" charset="-79"/>
              <a:cs typeface="Futura" panose="020B0602020204020303" pitchFamily="34" charset="-79"/>
            </a:endParaRPr>
          </a:p>
          <a:p>
            <a:endParaRPr lang="en-GB" b="1" dirty="0">
              <a:solidFill>
                <a:srgbClr val="00303C"/>
              </a:solidFill>
              <a:effectLst/>
              <a:latin typeface="Swiss 721 SWA" panose="020B0504020202020204" pitchFamily="34" charset="0"/>
              <a:cs typeface="Futura" panose="020B0602020204020303" pitchFamily="34" charset="-79"/>
            </a:endParaRPr>
          </a:p>
          <a:p>
            <a:r>
              <a:rPr lang="en-GB" sz="1800" b="1" i="0" kern="1200" dirty="0">
                <a:solidFill>
                  <a:srgbClr val="00303C"/>
                </a:solidFill>
                <a:effectLst/>
                <a:latin typeface="Futura" panose="020B0602020204020303" pitchFamily="34" charset="-79"/>
                <a:ea typeface="+mn-ea"/>
                <a:cs typeface="Futura" panose="020B0602020204020303" pitchFamily="34" charset="-79"/>
              </a:rPr>
              <a:t>a)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Calculate the employee and employer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contributions per year if a firefighter earned a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salary of:</a:t>
            </a:r>
          </a:p>
          <a:p>
            <a:r>
              <a:rPr lang="en-GB" sz="1800" b="1" i="0" kern="1200" dirty="0">
                <a:solidFill>
                  <a:srgbClr val="00303C"/>
                </a:solidFill>
                <a:effectLst/>
                <a:latin typeface="Futura" panose="020B0602020204020303" pitchFamily="34" charset="-79"/>
                <a:ea typeface="+mn-ea"/>
                <a:cs typeface="Futura" panose="020B0602020204020303" pitchFamily="34" charset="-79"/>
              </a:rPr>
              <a:t>1.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£16,120</a:t>
            </a:r>
          </a:p>
          <a:p>
            <a:r>
              <a:rPr lang="en-GB" sz="1800" b="1" i="0" kern="1200" dirty="0">
                <a:solidFill>
                  <a:srgbClr val="00303C"/>
                </a:solidFill>
                <a:effectLst/>
                <a:latin typeface="Futura" panose="020B0602020204020303" pitchFamily="34" charset="-79"/>
                <a:ea typeface="+mn-ea"/>
                <a:cs typeface="Futura" panose="020B0602020204020303" pitchFamily="34" charset="-79"/>
              </a:rPr>
              <a:t>2.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£32,500</a:t>
            </a:r>
          </a:p>
          <a:p>
            <a:r>
              <a:rPr lang="en-GB" sz="1800" b="1" i="0" kern="1200" dirty="0">
                <a:solidFill>
                  <a:srgbClr val="00303C"/>
                </a:solidFill>
                <a:effectLst/>
                <a:latin typeface="Futura" panose="020B0602020204020303" pitchFamily="34" charset="-79"/>
                <a:ea typeface="+mn-ea"/>
                <a:cs typeface="Futura" panose="020B0602020204020303" pitchFamily="34" charset="-79"/>
              </a:rPr>
              <a:t>3.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£68,750</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i="0" kern="1200" dirty="0">
                <a:solidFill>
                  <a:srgbClr val="00303C"/>
                </a:solidFill>
                <a:effectLst/>
                <a:latin typeface="Futura" panose="020B0602020204020303" pitchFamily="34" charset="-79"/>
                <a:ea typeface="+mn-ea"/>
                <a:cs typeface="Futura" panose="020B0602020204020303" pitchFamily="34" charset="-79"/>
              </a:rPr>
              <a:t>b)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In pairs, look at the range of employee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contributions for firefighters in the table above.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In your opinion, do you think these are fair?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Justify your answer.</a:t>
            </a:r>
          </a:p>
        </p:txBody>
      </p:sp>
      <p:pic>
        <p:nvPicPr>
          <p:cNvPr id="14" name="Picture 13">
            <a:extLst>
              <a:ext uri="{FF2B5EF4-FFF2-40B4-BE49-F238E27FC236}">
                <a16:creationId xmlns:a16="http://schemas.microsoft.com/office/drawing/2014/main" id="{B014E746-8D51-7643-9393-13CF14E4C02E}"/>
              </a:ext>
            </a:extLst>
          </p:cNvPr>
          <p:cNvPicPr>
            <a:picLocks noChangeAspect="1"/>
          </p:cNvPicPr>
          <p:nvPr userDrawn="1"/>
        </p:nvPicPr>
        <p:blipFill>
          <a:blip r:embed="rId2"/>
          <a:stretch>
            <a:fillRect/>
          </a:stretch>
        </p:blipFill>
        <p:spPr>
          <a:xfrm>
            <a:off x="563637" y="3357147"/>
            <a:ext cx="4177328" cy="2483190"/>
          </a:xfrm>
          <a:prstGeom prst="rect">
            <a:avLst/>
          </a:prstGeom>
        </p:spPr>
      </p:pic>
    </p:spTree>
    <p:extLst>
      <p:ext uri="{BB962C8B-B14F-4D97-AF65-F5344CB8AC3E}">
        <p14:creationId xmlns:p14="http://schemas.microsoft.com/office/powerpoint/2010/main" val="155338335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15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3" name="Rectangle 2">
            <a:extLst>
              <a:ext uri="{FF2B5EF4-FFF2-40B4-BE49-F238E27FC236}">
                <a16:creationId xmlns:a16="http://schemas.microsoft.com/office/drawing/2014/main" id="{5C501BA0-EF41-8640-A507-53DB2BFCDD33}"/>
              </a:ext>
            </a:extLst>
          </p:cNvPr>
          <p:cNvSpPr/>
          <p:nvPr userDrawn="1"/>
        </p:nvSpPr>
        <p:spPr>
          <a:xfrm>
            <a:off x="0" y="0"/>
            <a:ext cx="12192000" cy="6219825"/>
          </a:xfrm>
          <a:prstGeom prst="rect">
            <a:avLst/>
          </a:prstGeom>
          <a:solidFill>
            <a:srgbClr val="FF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B1796A1-7E00-4D47-9D1A-D8A6109BDE7A}"/>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6E1CEB7D-0C58-D648-9652-30967FEC240B}"/>
              </a:ext>
            </a:extLst>
          </p:cNvPr>
          <p:cNvSpPr txBox="1"/>
          <p:nvPr userDrawn="1"/>
        </p:nvSpPr>
        <p:spPr>
          <a:xfrm>
            <a:off x="4038600" y="6289627"/>
            <a:ext cx="8475977"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FURTHER YOUR KNOWLEDGE</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2" name="Rectangle 1">
            <a:extLst>
              <a:ext uri="{FF2B5EF4-FFF2-40B4-BE49-F238E27FC236}">
                <a16:creationId xmlns:a16="http://schemas.microsoft.com/office/drawing/2014/main" id="{47EB6FD1-0C75-FA4A-9C07-15D4FBE4AA8F}"/>
              </a:ext>
            </a:extLst>
          </p:cNvPr>
          <p:cNvSpPr/>
          <p:nvPr userDrawn="1"/>
        </p:nvSpPr>
        <p:spPr>
          <a:xfrm>
            <a:off x="439610" y="1073455"/>
            <a:ext cx="5404599" cy="4801314"/>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Self-employed people pay Income Tax on their business’s profits, rather than the total amount of income earned. To calculate profit, the business owner must subtract the business expenses from the business income. The formula for profit is:</a:t>
            </a: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Income – Expenses = Profit or Loss</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For example, if a business sold 10 pens for £2 each the income would be £20. If it cost the business owner £8 to buy the pens, the business profits would be £12. Because there is no employer to take the Income Tax, self-employed people must submit a self-assessment form every year to HMRC. The business owner will indicate on their self-assessment form how much income they earned during the 12-month period and how much they spent on expenses. </a:t>
            </a:r>
          </a:p>
        </p:txBody>
      </p:sp>
      <p:sp>
        <p:nvSpPr>
          <p:cNvPr id="9" name="TextBox 8">
            <a:extLst>
              <a:ext uri="{FF2B5EF4-FFF2-40B4-BE49-F238E27FC236}">
                <a16:creationId xmlns:a16="http://schemas.microsoft.com/office/drawing/2014/main" id="{C305FE5A-69B3-5F4E-9D0D-3D9883676B2D}"/>
              </a:ext>
            </a:extLst>
          </p:cNvPr>
          <p:cNvSpPr txBox="1"/>
          <p:nvPr userDrawn="1"/>
        </p:nvSpPr>
        <p:spPr>
          <a:xfrm>
            <a:off x="439609" y="475265"/>
            <a:ext cx="460181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SELF-EMPLOYMENT</a:t>
            </a:r>
          </a:p>
        </p:txBody>
      </p:sp>
      <p:sp>
        <p:nvSpPr>
          <p:cNvPr id="7" name="Rectangle 6">
            <a:extLst>
              <a:ext uri="{FF2B5EF4-FFF2-40B4-BE49-F238E27FC236}">
                <a16:creationId xmlns:a16="http://schemas.microsoft.com/office/drawing/2014/main" id="{42BD110B-ED56-6A44-9458-FBD368FEC2B2}"/>
              </a:ext>
            </a:extLst>
          </p:cNvPr>
          <p:cNvSpPr/>
          <p:nvPr userDrawn="1"/>
        </p:nvSpPr>
        <p:spPr>
          <a:xfrm>
            <a:off x="6096000" y="377716"/>
            <a:ext cx="5393635" cy="3693319"/>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Whatever the difference, will be the amount that is taxed. For example, Amira earned £29,362 as a self-employed caterer providing food for private parties during the last tax year and spent £16,019 on expenses (ingredients, utensils, etc.). This means she made £13,343 profit.  </a:t>
            </a:r>
          </a:p>
          <a:p>
            <a:r>
              <a:rPr lang="en-GB" sz="1800" b="1" i="0" kern="1200" dirty="0">
                <a:solidFill>
                  <a:srgbClr val="00303C"/>
                </a:solidFill>
                <a:effectLst/>
                <a:latin typeface="Futura" panose="020B0602020204020303" pitchFamily="34" charset="-79"/>
                <a:ea typeface="+mn-ea"/>
                <a:cs typeface="Futura" panose="020B0602020204020303" pitchFamily="34" charset="-79"/>
              </a:rPr>
              <a:t>£29,362 - £16,019 = £13,343 profit</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Just like employees, Amira also gets a personal tax allowance of £12,500 so she will only pay tax on the remaining £843. This will be charged at 19% so her tax bill will be £160.17.</a:t>
            </a:r>
          </a:p>
          <a:p>
            <a:endParaRPr lang="en-GB" dirty="0">
              <a:solidFill>
                <a:srgbClr val="00303C"/>
              </a:solidFill>
              <a:effectLst/>
              <a:latin typeface="Futura" panose="020B0602020204020303" pitchFamily="34" charset="-79"/>
              <a:cs typeface="Futura" panose="020B0602020204020303" pitchFamily="34" charset="-79"/>
            </a:endParaRPr>
          </a:p>
        </p:txBody>
      </p:sp>
      <p:pic>
        <p:nvPicPr>
          <p:cNvPr id="10" name="Picture 9">
            <a:extLst>
              <a:ext uri="{FF2B5EF4-FFF2-40B4-BE49-F238E27FC236}">
                <a16:creationId xmlns:a16="http://schemas.microsoft.com/office/drawing/2014/main" id="{693445EE-ECF8-5142-955B-A3572614D9E1}"/>
              </a:ext>
            </a:extLst>
          </p:cNvPr>
          <p:cNvPicPr>
            <a:picLocks noChangeAspect="1"/>
          </p:cNvPicPr>
          <p:nvPr userDrawn="1"/>
        </p:nvPicPr>
        <p:blipFill>
          <a:blip r:embed="rId2"/>
          <a:stretch>
            <a:fillRect/>
          </a:stretch>
        </p:blipFill>
        <p:spPr>
          <a:xfrm>
            <a:off x="6592956" y="4017254"/>
            <a:ext cx="4399722" cy="1473263"/>
          </a:xfrm>
          <a:prstGeom prst="rect">
            <a:avLst/>
          </a:prstGeom>
        </p:spPr>
      </p:pic>
    </p:spTree>
    <p:extLst>
      <p:ext uri="{BB962C8B-B14F-4D97-AF65-F5344CB8AC3E}">
        <p14:creationId xmlns:p14="http://schemas.microsoft.com/office/powerpoint/2010/main" val="23687674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16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3" name="Rectangle 2">
            <a:extLst>
              <a:ext uri="{FF2B5EF4-FFF2-40B4-BE49-F238E27FC236}">
                <a16:creationId xmlns:a16="http://schemas.microsoft.com/office/drawing/2014/main" id="{5C501BA0-EF41-8640-A507-53DB2BFCDD33}"/>
              </a:ext>
            </a:extLst>
          </p:cNvPr>
          <p:cNvSpPr/>
          <p:nvPr userDrawn="1"/>
        </p:nvSpPr>
        <p:spPr>
          <a:xfrm>
            <a:off x="0" y="0"/>
            <a:ext cx="12192000" cy="6219825"/>
          </a:xfrm>
          <a:prstGeom prst="rect">
            <a:avLst/>
          </a:prstGeom>
          <a:solidFill>
            <a:srgbClr val="FF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B1796A1-7E00-4D47-9D1A-D8A6109BDE7A}"/>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6E1CEB7D-0C58-D648-9652-30967FEC240B}"/>
              </a:ext>
            </a:extLst>
          </p:cNvPr>
          <p:cNvSpPr txBox="1"/>
          <p:nvPr userDrawn="1"/>
        </p:nvSpPr>
        <p:spPr>
          <a:xfrm>
            <a:off x="4038600" y="6289627"/>
            <a:ext cx="8475977"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FURTHER YOUR KNOWLEDGE</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10" name="Rectangle 9">
            <a:extLst>
              <a:ext uri="{FF2B5EF4-FFF2-40B4-BE49-F238E27FC236}">
                <a16:creationId xmlns:a16="http://schemas.microsoft.com/office/drawing/2014/main" id="{7520ED0F-A727-8E4A-B65A-F0EAD61BA1F6}"/>
              </a:ext>
            </a:extLst>
          </p:cNvPr>
          <p:cNvSpPr/>
          <p:nvPr userDrawn="1"/>
        </p:nvSpPr>
        <p:spPr>
          <a:xfrm>
            <a:off x="384312" y="375167"/>
            <a:ext cx="11204713" cy="5909310"/>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When it comes to paying Income Tax on business profits, the same tax bands apply as those of an employee. Aileen, the self-employed plumber, has calculated the number of hours she has worked for each of the past 6 months and how much she spent on expenses (supplies, petrol, phone bills, etc).</a:t>
            </a:r>
          </a:p>
          <a:p>
            <a:endParaRPr lang="en-GB" dirty="0">
              <a:solidFill>
                <a:srgbClr val="00303C"/>
              </a:solidFill>
              <a:effectLst/>
              <a:latin typeface="Futura Medium" panose="020B0602020204020303" pitchFamily="34" charset="-79"/>
              <a:cs typeface="Futura Medium" panose="020B0602020204020303" pitchFamily="34" charset="-79"/>
            </a:endParaRPr>
          </a:p>
          <a:p>
            <a:endParaRPr lang="en-GB" dirty="0">
              <a:solidFill>
                <a:srgbClr val="00303C"/>
              </a:solidFill>
              <a:effectLst/>
              <a:latin typeface="Futura Medium" panose="020B0602020204020303" pitchFamily="34" charset="-79"/>
              <a:cs typeface="Futura Medium" panose="020B0602020204020303" pitchFamily="34" charset="-79"/>
            </a:endParaRPr>
          </a:p>
          <a:p>
            <a:endParaRPr lang="en-GB" dirty="0">
              <a:solidFill>
                <a:srgbClr val="00303C"/>
              </a:solidFill>
              <a:effectLst/>
              <a:latin typeface="Futura Medium" panose="020B0602020204020303" pitchFamily="34" charset="-79"/>
              <a:cs typeface="Futura Medium" panose="020B0602020204020303" pitchFamily="34" charset="-79"/>
            </a:endParaRPr>
          </a:p>
          <a:p>
            <a:endParaRPr lang="en-GB" dirty="0">
              <a:solidFill>
                <a:srgbClr val="00303C"/>
              </a:solidFill>
              <a:effectLst/>
              <a:latin typeface="Futura Medium" panose="020B0602020204020303" pitchFamily="34" charset="-79"/>
              <a:cs typeface="Futura Medium" panose="020B0602020204020303" pitchFamily="34" charset="-79"/>
            </a:endParaRPr>
          </a:p>
          <a:p>
            <a:endParaRPr lang="en-GB" dirty="0">
              <a:solidFill>
                <a:srgbClr val="00303C"/>
              </a:solidFill>
              <a:effectLst/>
              <a:latin typeface="Futura Medium" panose="020B0602020204020303" pitchFamily="34" charset="-79"/>
              <a:cs typeface="Futura Medium" panose="020B0602020204020303" pitchFamily="34" charset="-79"/>
            </a:endParaRPr>
          </a:p>
          <a:p>
            <a:endParaRPr lang="en-GB" dirty="0">
              <a:solidFill>
                <a:srgbClr val="00303C"/>
              </a:solidFill>
              <a:effectLst/>
              <a:latin typeface="Futura Medium" panose="020B0602020204020303" pitchFamily="34" charset="-79"/>
              <a:cs typeface="Futura Medium" panose="020B0602020204020303" pitchFamily="34" charset="-79"/>
            </a:endParaRPr>
          </a:p>
          <a:p>
            <a:endParaRPr lang="en-GB" dirty="0">
              <a:solidFill>
                <a:srgbClr val="00303C"/>
              </a:solidFill>
              <a:effectLst/>
              <a:latin typeface="Futura Medium" panose="020B0602020204020303" pitchFamily="34" charset="-79"/>
              <a:cs typeface="Futura Medium" panose="020B0602020204020303" pitchFamily="34" charset="-79"/>
            </a:endParaRPr>
          </a:p>
          <a:p>
            <a:endParaRPr lang="en-GB" dirty="0">
              <a:solidFill>
                <a:srgbClr val="00303C"/>
              </a:solidFill>
              <a:effectLst/>
              <a:latin typeface="Futura Medium" panose="020B0602020204020303" pitchFamily="34" charset="-79"/>
              <a:cs typeface="Futura Medium" panose="020B0602020204020303" pitchFamily="34" charset="-79"/>
            </a:endParaRPr>
          </a:p>
          <a:p>
            <a:endParaRPr lang="en-GB" dirty="0">
              <a:solidFill>
                <a:srgbClr val="00303C"/>
              </a:solidFill>
              <a:effectLst/>
              <a:latin typeface="Futura Medium" panose="020B0602020204020303" pitchFamily="34" charset="-79"/>
              <a:cs typeface="Futura Medium" panose="020B0602020204020303" pitchFamily="34" charset="-79"/>
            </a:endParaRPr>
          </a:p>
          <a:p>
            <a:endParaRPr lang="en-GB" dirty="0">
              <a:solidFill>
                <a:srgbClr val="00303C"/>
              </a:solidFill>
              <a:effectLst/>
              <a:latin typeface="Futura Medium" panose="020B0602020204020303" pitchFamily="34" charset="-79"/>
              <a:cs typeface="Futura Medium" panose="020B0602020204020303" pitchFamily="34" charset="-79"/>
            </a:endParaRPr>
          </a:p>
          <a:p>
            <a:endParaRPr lang="en-GB" dirty="0">
              <a:solidFill>
                <a:srgbClr val="00303C"/>
              </a:solidFill>
              <a:effectLst/>
              <a:latin typeface="Futura Medium" panose="020B0602020204020303" pitchFamily="34" charset="-79"/>
              <a:cs typeface="Futura Medium" panose="020B0602020204020303" pitchFamily="34" charset="-79"/>
            </a:endParaRPr>
          </a:p>
          <a:p>
            <a:endParaRPr lang="en-GB" dirty="0">
              <a:solidFill>
                <a:srgbClr val="00303C"/>
              </a:solidFill>
              <a:effectLst/>
              <a:latin typeface="Futura Medium" panose="020B0602020204020303" pitchFamily="34" charset="-79"/>
              <a:cs typeface="Futura Medium" panose="020B0602020204020303" pitchFamily="34" charset="-79"/>
            </a:endParaRPr>
          </a:p>
          <a:p>
            <a:endParaRPr lang="en-GB" sz="1800" b="1"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b="1"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b="1"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i="0" kern="1200" dirty="0">
                <a:solidFill>
                  <a:srgbClr val="00303C"/>
                </a:solidFill>
                <a:effectLst/>
                <a:latin typeface="Futura" panose="020B0602020204020303" pitchFamily="34" charset="-79"/>
                <a:ea typeface="+mn-ea"/>
                <a:cs typeface="Futura" panose="020B0602020204020303" pitchFamily="34" charset="-79"/>
              </a:rPr>
              <a:t>a)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Complete the table above and calculate Aileen’s profit over these 6 months. </a:t>
            </a:r>
          </a:p>
          <a:p>
            <a:r>
              <a:rPr lang="en-GB" sz="1800" b="1" i="0" kern="1200" dirty="0">
                <a:solidFill>
                  <a:srgbClr val="00303C"/>
                </a:solidFill>
                <a:effectLst/>
                <a:latin typeface="Futura" panose="020B0602020204020303" pitchFamily="34" charset="-79"/>
                <a:ea typeface="+mn-ea"/>
                <a:cs typeface="Futura" panose="020B0602020204020303" pitchFamily="34" charset="-79"/>
              </a:rPr>
              <a:t>b)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Calculate her Income Tax payment for the 6 months from April to September.</a:t>
            </a:r>
          </a:p>
          <a:p>
            <a:endParaRPr lang="en-GB" dirty="0">
              <a:effectLst/>
              <a:latin typeface="Futura" panose="020B0602020204020303" pitchFamily="34" charset="-79"/>
              <a:cs typeface="Futura" panose="020B0602020204020303" pitchFamily="34" charset="-79"/>
            </a:endParaRPr>
          </a:p>
        </p:txBody>
      </p:sp>
      <p:pic>
        <p:nvPicPr>
          <p:cNvPr id="11" name="Picture 10">
            <a:extLst>
              <a:ext uri="{FF2B5EF4-FFF2-40B4-BE49-F238E27FC236}">
                <a16:creationId xmlns:a16="http://schemas.microsoft.com/office/drawing/2014/main" id="{40861B34-DC8D-FF45-9284-89B9DF85D33F}"/>
              </a:ext>
            </a:extLst>
          </p:cNvPr>
          <p:cNvPicPr>
            <a:picLocks noChangeAspect="1"/>
          </p:cNvPicPr>
          <p:nvPr userDrawn="1"/>
        </p:nvPicPr>
        <p:blipFill>
          <a:blip r:embed="rId2"/>
          <a:stretch>
            <a:fillRect/>
          </a:stretch>
        </p:blipFill>
        <p:spPr>
          <a:xfrm>
            <a:off x="1874354" y="1428592"/>
            <a:ext cx="8423414" cy="3669529"/>
          </a:xfrm>
          <a:prstGeom prst="rect">
            <a:avLst/>
          </a:prstGeom>
        </p:spPr>
      </p:pic>
    </p:spTree>
    <p:extLst>
      <p:ext uri="{BB962C8B-B14F-4D97-AF65-F5344CB8AC3E}">
        <p14:creationId xmlns:p14="http://schemas.microsoft.com/office/powerpoint/2010/main" val="2999986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2B87383-2865-2444-A5F6-D58ADBB23211}"/>
              </a:ext>
            </a:extLst>
          </p:cNvPr>
          <p:cNvSpPr txBox="1"/>
          <p:nvPr userDrawn="1"/>
        </p:nvSpPr>
        <p:spPr>
          <a:xfrm>
            <a:off x="584928" y="411935"/>
            <a:ext cx="5165719" cy="461665"/>
          </a:xfrm>
          <a:prstGeom prst="rect">
            <a:avLst/>
          </a:prstGeom>
          <a:noFill/>
        </p:spPr>
        <p:txBody>
          <a:bodyPr wrap="square" rtlCol="0">
            <a:spAutoFit/>
          </a:bodyPr>
          <a:lstStyle/>
          <a:p>
            <a:r>
              <a:rPr lang="en-US" sz="2400" dirty="0">
                <a:solidFill>
                  <a:srgbClr val="188785"/>
                </a:solidFill>
                <a:latin typeface="Futura Medium" panose="020B0602020204020303" pitchFamily="34" charset="-79"/>
                <a:cs typeface="Futura Medium" panose="020B0602020204020303" pitchFamily="34" charset="-79"/>
              </a:rPr>
              <a:t>The ‘gig’ economy</a:t>
            </a:r>
          </a:p>
        </p:txBody>
      </p:sp>
      <p:sp>
        <p:nvSpPr>
          <p:cNvPr id="3" name="Rectangle 2">
            <a:extLst>
              <a:ext uri="{FF2B5EF4-FFF2-40B4-BE49-F238E27FC236}">
                <a16:creationId xmlns:a16="http://schemas.microsoft.com/office/drawing/2014/main" id="{3A211A83-B9AE-0442-AD8B-DC723585FF21}"/>
              </a:ext>
            </a:extLst>
          </p:cNvPr>
          <p:cNvSpPr/>
          <p:nvPr userDrawn="1"/>
        </p:nvSpPr>
        <p:spPr>
          <a:xfrm>
            <a:off x="584928" y="1018336"/>
            <a:ext cx="11133307" cy="1200329"/>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The gig economy is a term that is used to describe the growing trend towards short-term contracts compared to permanent employment. Many people involved in this form of work are actually self-employed – they work for themselves rather than being directly employed by an organisation. Workers get paid for each “gig” they complete, for example providing courier services or delivering food.</a:t>
            </a:r>
          </a:p>
        </p:txBody>
      </p:sp>
      <p:sp>
        <p:nvSpPr>
          <p:cNvPr id="12" name="TextBox 11">
            <a:extLst>
              <a:ext uri="{FF2B5EF4-FFF2-40B4-BE49-F238E27FC236}">
                <a16:creationId xmlns:a16="http://schemas.microsoft.com/office/drawing/2014/main" id="{2A81F61B-68C5-FE4B-82EA-48B20BA97A29}"/>
              </a:ext>
            </a:extLst>
          </p:cNvPr>
          <p:cNvSpPr txBox="1"/>
          <p:nvPr userDrawn="1"/>
        </p:nvSpPr>
        <p:spPr>
          <a:xfrm>
            <a:off x="3438939" y="6289627"/>
            <a:ext cx="9075638"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MOVING ON FROM SCHOOL </a:t>
            </a:r>
            <a:r>
              <a:rPr lang="en-GB" sz="2400" b="0" i="0" dirty="0">
                <a:solidFill>
                  <a:schemeClr val="bg1">
                    <a:alpha val="39000"/>
                  </a:schemeClr>
                </a:solidFill>
                <a:latin typeface="Futura Medium" panose="020B0602020204020303" pitchFamily="34" charset="-79"/>
                <a:cs typeface="Futura Medium" panose="020B0602020204020303" pitchFamily="34" charset="-79"/>
              </a:rPr>
              <a:t>NEXT STEPS: EMPLOYMENT</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pic>
        <p:nvPicPr>
          <p:cNvPr id="2" name="Picture 1">
            <a:extLst>
              <a:ext uri="{FF2B5EF4-FFF2-40B4-BE49-F238E27FC236}">
                <a16:creationId xmlns:a16="http://schemas.microsoft.com/office/drawing/2014/main" id="{18535834-3128-3141-AAE3-D0FB30965383}"/>
              </a:ext>
            </a:extLst>
          </p:cNvPr>
          <p:cNvPicPr>
            <a:picLocks noChangeAspect="1"/>
          </p:cNvPicPr>
          <p:nvPr userDrawn="1"/>
        </p:nvPicPr>
        <p:blipFill rotWithShape="1">
          <a:blip r:embed="rId2"/>
          <a:srcRect t="21106" b="33586"/>
          <a:stretch/>
        </p:blipFill>
        <p:spPr>
          <a:xfrm>
            <a:off x="0" y="2363401"/>
            <a:ext cx="12192000" cy="3853858"/>
          </a:xfrm>
          <a:prstGeom prst="rect">
            <a:avLst/>
          </a:prstGeom>
        </p:spPr>
      </p:pic>
    </p:spTree>
    <p:extLst>
      <p:ext uri="{BB962C8B-B14F-4D97-AF65-F5344CB8AC3E}">
        <p14:creationId xmlns:p14="http://schemas.microsoft.com/office/powerpoint/2010/main" val="3278040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2B87383-2865-2444-A5F6-D58ADBB23211}"/>
              </a:ext>
            </a:extLst>
          </p:cNvPr>
          <p:cNvSpPr txBox="1"/>
          <p:nvPr userDrawn="1"/>
        </p:nvSpPr>
        <p:spPr>
          <a:xfrm>
            <a:off x="584928" y="411935"/>
            <a:ext cx="5165719" cy="461665"/>
          </a:xfrm>
          <a:prstGeom prst="rect">
            <a:avLst/>
          </a:prstGeom>
          <a:noFill/>
        </p:spPr>
        <p:txBody>
          <a:bodyPr wrap="square" rtlCol="0">
            <a:spAutoFit/>
          </a:bodyPr>
          <a:lstStyle/>
          <a:p>
            <a:r>
              <a:rPr lang="en-US" sz="2400" dirty="0">
                <a:solidFill>
                  <a:srgbClr val="188785"/>
                </a:solidFill>
                <a:latin typeface="Futura Medium" panose="020B0602020204020303" pitchFamily="34" charset="-79"/>
                <a:cs typeface="Futura Medium" panose="020B0602020204020303" pitchFamily="34" charset="-79"/>
              </a:rPr>
              <a:t>Different types of employment</a:t>
            </a:r>
          </a:p>
        </p:txBody>
      </p:sp>
      <p:sp>
        <p:nvSpPr>
          <p:cNvPr id="3" name="Rectangle 2">
            <a:extLst>
              <a:ext uri="{FF2B5EF4-FFF2-40B4-BE49-F238E27FC236}">
                <a16:creationId xmlns:a16="http://schemas.microsoft.com/office/drawing/2014/main" id="{EBC652C4-63F2-CD44-95BD-8343C633A2BB}"/>
              </a:ext>
            </a:extLst>
          </p:cNvPr>
          <p:cNvSpPr/>
          <p:nvPr userDrawn="1"/>
        </p:nvSpPr>
        <p:spPr>
          <a:xfrm>
            <a:off x="584927" y="993125"/>
            <a:ext cx="11033916" cy="4801314"/>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There are a number of different ways that you can be employed in the UK. The most common ones include:</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i="0" kern="1200" dirty="0">
                <a:solidFill>
                  <a:srgbClr val="00303C"/>
                </a:solidFill>
                <a:effectLst/>
                <a:latin typeface="Futura" panose="020B0602020204020303" pitchFamily="34" charset="-79"/>
                <a:ea typeface="+mn-ea"/>
                <a:cs typeface="Futura" panose="020B0602020204020303" pitchFamily="34" charset="-79"/>
              </a:rPr>
              <a:t>Full time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Usually working 35 hours or more a week, full-time workers are provided with a contract of employment and receive benefits such as holiday pay, sick pay and pension opportunities.</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i="0" kern="1200" dirty="0">
                <a:solidFill>
                  <a:srgbClr val="00303C"/>
                </a:solidFill>
                <a:effectLst/>
                <a:latin typeface="Futura" panose="020B0602020204020303" pitchFamily="34" charset="-79"/>
                <a:ea typeface="+mn-ea"/>
                <a:cs typeface="Futura" panose="020B0602020204020303" pitchFamily="34" charset="-79"/>
              </a:rPr>
              <a:t>Part time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Usually works fewer hours than a full-time worker but receives the same treatment and benefits (though these may be proportionate to the number of hours worked per week).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i="0" kern="1200" dirty="0">
                <a:solidFill>
                  <a:srgbClr val="00303C"/>
                </a:solidFill>
                <a:effectLst/>
                <a:latin typeface="Futura" panose="020B0602020204020303" pitchFamily="34" charset="-79"/>
                <a:ea typeface="+mn-ea"/>
                <a:cs typeface="Futura" panose="020B0602020204020303" pitchFamily="34" charset="-79"/>
              </a:rPr>
              <a:t>Short term contract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This can be on a full or part-time basis but is only for a fixed period of time.</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i="0" kern="1200" dirty="0">
                <a:solidFill>
                  <a:srgbClr val="00303C"/>
                </a:solidFill>
                <a:effectLst/>
                <a:latin typeface="Futura" panose="020B0602020204020303" pitchFamily="34" charset="-79"/>
                <a:ea typeface="+mn-ea"/>
                <a:cs typeface="Futura" panose="020B0602020204020303" pitchFamily="34" charset="-79"/>
              </a:rPr>
              <a:t>Zero hours contracts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These are casual contracts that offer no guarantee of any work. They often benefit employers who require staff at short notice to meet a temporary, or increased, need and can benefit employees as they may allow flexible working around other commitments. People on zero hours contracts are entitled to the National Minimum Wage and holiday pay. However, with no guarantee of any work, and therefore income, zero hours contracts can make budgeting and planning your finances very difficult, as you don’t know what you will receive in income from one month to the next. </a:t>
            </a:r>
          </a:p>
        </p:txBody>
      </p:sp>
      <p:sp>
        <p:nvSpPr>
          <p:cNvPr id="12" name="TextBox 11">
            <a:extLst>
              <a:ext uri="{FF2B5EF4-FFF2-40B4-BE49-F238E27FC236}">
                <a16:creationId xmlns:a16="http://schemas.microsoft.com/office/drawing/2014/main" id="{B43A07FD-FD70-0943-8B50-097804E5ED14}"/>
              </a:ext>
            </a:extLst>
          </p:cNvPr>
          <p:cNvSpPr txBox="1"/>
          <p:nvPr userDrawn="1"/>
        </p:nvSpPr>
        <p:spPr>
          <a:xfrm>
            <a:off x="3438939" y="6289627"/>
            <a:ext cx="9075638"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MOVING ON FROM SCHOOL </a:t>
            </a:r>
            <a:r>
              <a:rPr lang="en-GB" sz="2400" b="0" i="0" dirty="0">
                <a:solidFill>
                  <a:schemeClr val="bg1">
                    <a:alpha val="39000"/>
                  </a:schemeClr>
                </a:solidFill>
                <a:latin typeface="Futura Medium" panose="020B0602020204020303" pitchFamily="34" charset="-79"/>
                <a:cs typeface="Futura Medium" panose="020B0602020204020303" pitchFamily="34" charset="-79"/>
              </a:rPr>
              <a:t>NEXT STEPS: EMPLOYMENT</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9707806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2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9" name="Rounded Rectangle 8">
            <a:extLst>
              <a:ext uri="{FF2B5EF4-FFF2-40B4-BE49-F238E27FC236}">
                <a16:creationId xmlns:a16="http://schemas.microsoft.com/office/drawing/2014/main" id="{60CFF61D-42FF-4B41-B314-990234BCC9B9}"/>
              </a:ext>
            </a:extLst>
          </p:cNvPr>
          <p:cNvSpPr/>
          <p:nvPr userDrawn="1"/>
        </p:nvSpPr>
        <p:spPr>
          <a:xfrm>
            <a:off x="3467100" y="353857"/>
            <a:ext cx="5257800" cy="5509710"/>
          </a:xfrm>
          <a:prstGeom prst="roundRect">
            <a:avLst>
              <a:gd name="adj" fmla="val 10534"/>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31D05D6-E8C6-5141-AA4C-66F966963F5F}"/>
              </a:ext>
            </a:extLst>
          </p:cNvPr>
          <p:cNvSpPr/>
          <p:nvPr userDrawn="1"/>
        </p:nvSpPr>
        <p:spPr>
          <a:xfrm>
            <a:off x="4438697" y="683468"/>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cxnSp>
        <p:nvCxnSpPr>
          <p:cNvPr id="12" name="Straight Connector 11">
            <a:extLst>
              <a:ext uri="{FF2B5EF4-FFF2-40B4-BE49-F238E27FC236}">
                <a16:creationId xmlns:a16="http://schemas.microsoft.com/office/drawing/2014/main" id="{17561920-6C2E-2F4F-96D9-EAACB0D51416}"/>
              </a:ext>
            </a:extLst>
          </p:cNvPr>
          <p:cNvCxnSpPr/>
          <p:nvPr userDrawn="1"/>
        </p:nvCxnSpPr>
        <p:spPr>
          <a:xfrm>
            <a:off x="3920987" y="1301807"/>
            <a:ext cx="3636579" cy="0"/>
          </a:xfrm>
          <a:prstGeom prst="line">
            <a:avLst/>
          </a:prstGeom>
          <a:ln>
            <a:solidFill>
              <a:srgbClr val="F9D500"/>
            </a:solidFill>
          </a:ln>
        </p:spPr>
        <p:style>
          <a:lnRef idx="3">
            <a:schemeClr val="accent6"/>
          </a:lnRef>
          <a:fillRef idx="0">
            <a:schemeClr val="accent6"/>
          </a:fillRef>
          <a:effectRef idx="2">
            <a:schemeClr val="accent6"/>
          </a:effectRef>
          <a:fontRef idx="minor">
            <a:schemeClr val="tx1"/>
          </a:fontRef>
        </p:style>
      </p:cxnSp>
      <p:sp>
        <p:nvSpPr>
          <p:cNvPr id="14" name="Rectangle 13">
            <a:extLst>
              <a:ext uri="{FF2B5EF4-FFF2-40B4-BE49-F238E27FC236}">
                <a16:creationId xmlns:a16="http://schemas.microsoft.com/office/drawing/2014/main" id="{0A224269-8445-AC4A-80E9-6C45EEAF4376}"/>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2EE3EAE9-0912-F943-A3AB-CEB0CCDF3AA6}"/>
              </a:ext>
            </a:extLst>
          </p:cNvPr>
          <p:cNvSpPr/>
          <p:nvPr userDrawn="1"/>
        </p:nvSpPr>
        <p:spPr>
          <a:xfrm>
            <a:off x="3838501" y="1458482"/>
            <a:ext cx="4630914" cy="1200329"/>
          </a:xfrm>
          <a:prstGeom prst="rect">
            <a:avLst/>
          </a:prstGeom>
        </p:spPr>
        <p:txBody>
          <a:bodyPr wrap="square">
            <a:spAutoFit/>
          </a:bodyPr>
          <a:lstStyle/>
          <a:p>
            <a:r>
              <a:rPr lang="en-GB" sz="1800" b="1" kern="1200" dirty="0">
                <a:solidFill>
                  <a:schemeClr val="bg1"/>
                </a:solidFill>
                <a:effectLst/>
                <a:latin typeface="FUTURA MEDIUM" panose="020B0602020204020303" pitchFamily="34" charset="-79"/>
                <a:ea typeface="+mn-ea"/>
                <a:cs typeface="FUTURA MEDIUM" panose="020B0602020204020303" pitchFamily="34" charset="-79"/>
              </a:rPr>
              <a:t>According to the University of Hertfordshire, 9.6% of the UK adult population have worked in the gig economy - that’s nearly 5 million people.</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p:txBody>
      </p:sp>
      <p:pic>
        <p:nvPicPr>
          <p:cNvPr id="16" name="Picture 15">
            <a:extLst>
              <a:ext uri="{FF2B5EF4-FFF2-40B4-BE49-F238E27FC236}">
                <a16:creationId xmlns:a16="http://schemas.microsoft.com/office/drawing/2014/main" id="{E8271256-E12D-1340-A964-604CCA048FBD}"/>
              </a:ext>
            </a:extLst>
          </p:cNvPr>
          <p:cNvPicPr>
            <a:picLocks noChangeAspect="1"/>
          </p:cNvPicPr>
          <p:nvPr userDrawn="1"/>
        </p:nvPicPr>
        <p:blipFill>
          <a:blip r:embed="rId2"/>
          <a:stretch>
            <a:fillRect/>
          </a:stretch>
        </p:blipFill>
        <p:spPr>
          <a:xfrm>
            <a:off x="3848440" y="608228"/>
            <a:ext cx="620573" cy="615762"/>
          </a:xfrm>
          <a:prstGeom prst="rect">
            <a:avLst/>
          </a:prstGeom>
        </p:spPr>
      </p:pic>
      <p:sp>
        <p:nvSpPr>
          <p:cNvPr id="18" name="TextBox 17">
            <a:extLst>
              <a:ext uri="{FF2B5EF4-FFF2-40B4-BE49-F238E27FC236}">
                <a16:creationId xmlns:a16="http://schemas.microsoft.com/office/drawing/2014/main" id="{69BF5780-B4BB-5245-A06C-98539B962A18}"/>
              </a:ext>
            </a:extLst>
          </p:cNvPr>
          <p:cNvSpPr txBox="1"/>
          <p:nvPr userDrawn="1"/>
        </p:nvSpPr>
        <p:spPr>
          <a:xfrm>
            <a:off x="3438939" y="6289627"/>
            <a:ext cx="9075638"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MOVING ON FROM SCHOOL </a:t>
            </a:r>
            <a:r>
              <a:rPr lang="en-GB" sz="2400" b="0" i="0" dirty="0">
                <a:solidFill>
                  <a:schemeClr val="bg1">
                    <a:alpha val="39000"/>
                  </a:schemeClr>
                </a:solidFill>
                <a:latin typeface="Futura Medium" panose="020B0602020204020303" pitchFamily="34" charset="-79"/>
                <a:cs typeface="Futura Medium" panose="020B0602020204020303" pitchFamily="34" charset="-79"/>
              </a:rPr>
              <a:t>NEXT STEPS: EMPLOYMENT</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1504347672"/>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theme" Target="../theme/theme1.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452E41-B7B1-8C47-B17E-A0227BEBEE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5B584BF-0377-E84B-979D-DE9CDB3315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F881855-FF2E-9841-A13A-248C71B1AE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0A0F36-BDAD-3341-8BA1-31BEBC9BFC85}" type="datetimeFigureOut">
              <a:rPr lang="en-US" smtClean="0"/>
              <a:t>4/6/2021</a:t>
            </a:fld>
            <a:endParaRPr lang="en-US"/>
          </a:p>
        </p:txBody>
      </p:sp>
      <p:sp>
        <p:nvSpPr>
          <p:cNvPr id="5" name="Footer Placeholder 4">
            <a:extLst>
              <a:ext uri="{FF2B5EF4-FFF2-40B4-BE49-F238E27FC236}">
                <a16:creationId xmlns:a16="http://schemas.microsoft.com/office/drawing/2014/main" id="{C46F38FD-9A17-224F-A667-3D304971A7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FDFF08A-012B-384B-A122-61B3E4165B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7FD6A4-263A-8449-B77A-31DEE59CEFD8}" type="slidenum">
              <a:rPr lang="en-US" smtClean="0"/>
              <a:t>‹#›</a:t>
            </a:fld>
            <a:endParaRPr lang="en-US"/>
          </a:p>
        </p:txBody>
      </p:sp>
    </p:spTree>
    <p:extLst>
      <p:ext uri="{BB962C8B-B14F-4D97-AF65-F5344CB8AC3E}">
        <p14:creationId xmlns:p14="http://schemas.microsoft.com/office/powerpoint/2010/main" val="3683769249"/>
      </p:ext>
    </p:extLst>
  </p:cSld>
  <p:clrMap bg1="lt1" tx1="dk1" bg2="lt2" tx2="dk2" accent1="accent1" accent2="accent2" accent3="accent3" accent4="accent4" accent5="accent5" accent6="accent6" hlink="hlink" folHlink="folHlink"/>
  <p:sldLayoutIdLst>
    <p:sldLayoutId id="2147483649" r:id="rId1"/>
    <p:sldLayoutId id="2147483699" r:id="rId2"/>
    <p:sldLayoutId id="2147483863" r:id="rId3"/>
    <p:sldLayoutId id="2147483751" r:id="rId4"/>
    <p:sldLayoutId id="2147483805" r:id="rId5"/>
    <p:sldLayoutId id="2147483806" r:id="rId6"/>
    <p:sldLayoutId id="2147483807" r:id="rId7"/>
    <p:sldLayoutId id="2147483808" r:id="rId8"/>
    <p:sldLayoutId id="2147483750" r:id="rId9"/>
    <p:sldLayoutId id="2147483809" r:id="rId10"/>
    <p:sldLayoutId id="2147483810" r:id="rId11"/>
    <p:sldLayoutId id="2147483812" r:id="rId12"/>
    <p:sldLayoutId id="2147483813" r:id="rId13"/>
    <p:sldLayoutId id="2147483820" r:id="rId14"/>
    <p:sldLayoutId id="2147483814" r:id="rId15"/>
    <p:sldLayoutId id="2147483815" r:id="rId16"/>
    <p:sldLayoutId id="2147483816" r:id="rId17"/>
    <p:sldLayoutId id="2147483761" r:id="rId18"/>
    <p:sldLayoutId id="2147483817" r:id="rId19"/>
    <p:sldLayoutId id="2147483818" r:id="rId20"/>
    <p:sldLayoutId id="2147483819" r:id="rId21"/>
    <p:sldLayoutId id="2147483821" r:id="rId22"/>
    <p:sldLayoutId id="2147483822" r:id="rId23"/>
    <p:sldLayoutId id="2147483823" r:id="rId24"/>
    <p:sldLayoutId id="2147483824" r:id="rId25"/>
    <p:sldLayoutId id="2147483825" r:id="rId26"/>
    <p:sldLayoutId id="2147483826" r:id="rId27"/>
    <p:sldLayoutId id="2147483827" r:id="rId28"/>
    <p:sldLayoutId id="2147483828" r:id="rId29"/>
    <p:sldLayoutId id="2147483829" r:id="rId30"/>
    <p:sldLayoutId id="2147483830" r:id="rId31"/>
    <p:sldLayoutId id="2147483831" r:id="rId32"/>
    <p:sldLayoutId id="2147483832" r:id="rId33"/>
    <p:sldLayoutId id="2147483833" r:id="rId34"/>
    <p:sldLayoutId id="2147483834" r:id="rId35"/>
    <p:sldLayoutId id="2147483835" r:id="rId36"/>
    <p:sldLayoutId id="2147483836" r:id="rId37"/>
    <p:sldLayoutId id="2147483837" r:id="rId38"/>
    <p:sldLayoutId id="2147483838" r:id="rId39"/>
    <p:sldLayoutId id="2147483839" r:id="rId40"/>
    <p:sldLayoutId id="2147483840" r:id="rId41"/>
    <p:sldLayoutId id="2147483841" r:id="rId42"/>
    <p:sldLayoutId id="2147483842" r:id="rId43"/>
    <p:sldLayoutId id="2147483843" r:id="rId44"/>
    <p:sldLayoutId id="2147483844" r:id="rId45"/>
    <p:sldLayoutId id="2147483845" r:id="rId46"/>
    <p:sldLayoutId id="2147483846" r:id="rId47"/>
    <p:sldLayoutId id="2147483847" r:id="rId48"/>
    <p:sldLayoutId id="2147483848" r:id="rId49"/>
    <p:sldLayoutId id="2147483849" r:id="rId50"/>
    <p:sldLayoutId id="2147483850" r:id="rId51"/>
    <p:sldLayoutId id="2147483851" r:id="rId52"/>
    <p:sldLayoutId id="2147483852" r:id="rId53"/>
    <p:sldLayoutId id="2147483853" r:id="rId54"/>
    <p:sldLayoutId id="2147483854" r:id="rId55"/>
    <p:sldLayoutId id="2147483855" r:id="rId56"/>
    <p:sldLayoutId id="2147483856" r:id="rId57"/>
    <p:sldLayoutId id="2147483857" r:id="rId58"/>
    <p:sldLayoutId id="2147483858" r:id="rId59"/>
    <p:sldLayoutId id="2147483798" r:id="rId60"/>
    <p:sldLayoutId id="2147483747" r:id="rId61"/>
    <p:sldLayoutId id="2147483859" r:id="rId62"/>
    <p:sldLayoutId id="2147483860" r:id="rId63"/>
    <p:sldLayoutId id="2147483861" r:id="rId64"/>
    <p:sldLayoutId id="2147483862" r:id="rId6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3.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9.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54.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59.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78887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ECB512-3282-6E4C-86F0-E878B2C934DB}"/>
              </a:ext>
            </a:extLst>
          </p:cNvPr>
          <p:cNvSpPr txBox="1"/>
          <p:nvPr/>
        </p:nvSpPr>
        <p:spPr>
          <a:xfrm>
            <a:off x="1095932" y="471931"/>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3" name="Straight Connector 2">
            <a:extLst>
              <a:ext uri="{FF2B5EF4-FFF2-40B4-BE49-F238E27FC236}">
                <a16:creationId xmlns:a16="http://schemas.microsoft.com/office/drawing/2014/main" id="{BA1F72B8-081E-074C-B352-5C76903780F8}"/>
              </a:ext>
            </a:extLst>
          </p:cNvPr>
          <p:cNvCxnSpPr>
            <a:cxnSpLocks/>
          </p:cNvCxnSpPr>
          <p:nvPr/>
        </p:nvCxnSpPr>
        <p:spPr>
          <a:xfrm>
            <a:off x="1190259" y="894051"/>
            <a:ext cx="1334280"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4" name="Picture 3">
            <a:extLst>
              <a:ext uri="{FF2B5EF4-FFF2-40B4-BE49-F238E27FC236}">
                <a16:creationId xmlns:a16="http://schemas.microsoft.com/office/drawing/2014/main" id="{915FD6DE-A87C-244D-808C-65A5DAD39495}"/>
              </a:ext>
            </a:extLst>
          </p:cNvPr>
          <p:cNvPicPr>
            <a:picLocks noChangeAspect="1"/>
          </p:cNvPicPr>
          <p:nvPr/>
        </p:nvPicPr>
        <p:blipFill>
          <a:blip r:embed="rId2"/>
          <a:stretch>
            <a:fillRect/>
          </a:stretch>
        </p:blipFill>
        <p:spPr>
          <a:xfrm>
            <a:off x="522791" y="382480"/>
            <a:ext cx="602958" cy="602958"/>
          </a:xfrm>
          <a:prstGeom prst="rect">
            <a:avLst/>
          </a:prstGeom>
        </p:spPr>
      </p:pic>
      <p:sp>
        <p:nvSpPr>
          <p:cNvPr id="5" name="Rectangle 4">
            <a:extLst>
              <a:ext uri="{FF2B5EF4-FFF2-40B4-BE49-F238E27FC236}">
                <a16:creationId xmlns:a16="http://schemas.microsoft.com/office/drawing/2014/main" id="{17FD4CAB-3503-5348-87F8-C5C8A02E5D4A}"/>
              </a:ext>
            </a:extLst>
          </p:cNvPr>
          <p:cNvSpPr/>
          <p:nvPr/>
        </p:nvSpPr>
        <p:spPr>
          <a:xfrm>
            <a:off x="522791" y="1209406"/>
            <a:ext cx="4575648" cy="2308324"/>
          </a:xfrm>
          <a:prstGeom prst="rect">
            <a:avLst/>
          </a:prstGeom>
        </p:spPr>
        <p:txBody>
          <a:bodyPr wrap="square">
            <a:spAutoFit/>
          </a:bodyPr>
          <a:lstStyle/>
          <a:p>
            <a:r>
              <a:rPr lang="en-GB" b="1" dirty="0">
                <a:solidFill>
                  <a:srgbClr val="00303C"/>
                </a:solidFill>
                <a:latin typeface="Futura" panose="020B0602020204020303" pitchFamily="34" charset="-79"/>
                <a:cs typeface="Futura" panose="020B0602020204020303" pitchFamily="34" charset="-79"/>
              </a:rPr>
              <a:t>1. </a:t>
            </a:r>
            <a:r>
              <a:rPr lang="en-GB" dirty="0">
                <a:solidFill>
                  <a:srgbClr val="00303C"/>
                </a:solidFill>
                <a:latin typeface="Futura Medium" panose="020B0602020204020303" pitchFamily="34" charset="-79"/>
                <a:cs typeface="Futura Medium" panose="020B0602020204020303" pitchFamily="34" charset="-79"/>
              </a:rPr>
              <a:t>How much would a 19-year-old on  </a:t>
            </a:r>
          </a:p>
          <a:p>
            <a:r>
              <a:rPr lang="en-GB" dirty="0">
                <a:solidFill>
                  <a:srgbClr val="00303C"/>
                </a:solidFill>
                <a:latin typeface="Futura Medium" panose="020B0602020204020303" pitchFamily="34" charset="-79"/>
                <a:cs typeface="Futura Medium" panose="020B0602020204020303" pitchFamily="34" charset="-79"/>
              </a:rPr>
              <a:t>    National Minimum Wage earn over a  </a:t>
            </a:r>
          </a:p>
          <a:p>
            <a:r>
              <a:rPr lang="en-GB" dirty="0">
                <a:solidFill>
                  <a:srgbClr val="00303C"/>
                </a:solidFill>
                <a:latin typeface="Futura Medium" panose="020B0602020204020303" pitchFamily="34" charset="-79"/>
                <a:cs typeface="Futura Medium" panose="020B0602020204020303" pitchFamily="34" charset="-79"/>
              </a:rPr>
              <a:t>    37.5-hour week? What about a 28- </a:t>
            </a:r>
          </a:p>
          <a:p>
            <a:r>
              <a:rPr lang="en-GB" dirty="0">
                <a:solidFill>
                  <a:srgbClr val="00303C"/>
                </a:solidFill>
                <a:latin typeface="Futura Medium" panose="020B0602020204020303" pitchFamily="34" charset="-79"/>
                <a:cs typeface="Futura Medium" panose="020B0602020204020303" pitchFamily="34" charset="-79"/>
              </a:rPr>
              <a:t>    year-old?</a:t>
            </a:r>
          </a:p>
          <a:p>
            <a:pPr marL="342900" indent="-342900">
              <a:buAutoNum type="arabicPeriod"/>
            </a:pPr>
            <a:endParaRPr lang="en-GB" dirty="0">
              <a:solidFill>
                <a:srgbClr val="00303C"/>
              </a:solidFill>
              <a:latin typeface="Futura Medium" panose="020B0602020204020303" pitchFamily="34" charset="-79"/>
              <a:cs typeface="Futura Medium" panose="020B0602020204020303" pitchFamily="34" charset="-79"/>
            </a:endParaRPr>
          </a:p>
          <a:p>
            <a:r>
              <a:rPr lang="en-GB" b="1" dirty="0">
                <a:solidFill>
                  <a:srgbClr val="00303C"/>
                </a:solidFill>
                <a:latin typeface="Futura" panose="020B0602020204020303" pitchFamily="34" charset="-79"/>
                <a:cs typeface="Futura" panose="020B0602020204020303" pitchFamily="34" charset="-79"/>
              </a:rPr>
              <a:t>2. </a:t>
            </a:r>
            <a:r>
              <a:rPr lang="en-GB" dirty="0">
                <a:solidFill>
                  <a:srgbClr val="00303C"/>
                </a:solidFill>
                <a:latin typeface="Futura Medium" panose="020B0602020204020303" pitchFamily="34" charset="-79"/>
                <a:cs typeface="Futura Medium" panose="020B0602020204020303" pitchFamily="34" charset="-79"/>
              </a:rPr>
              <a:t>Calculate how much the two people  </a:t>
            </a:r>
          </a:p>
          <a:p>
            <a:r>
              <a:rPr lang="en-GB" dirty="0">
                <a:solidFill>
                  <a:srgbClr val="00303C"/>
                </a:solidFill>
                <a:latin typeface="Futura Medium" panose="020B0602020204020303" pitchFamily="34" charset="-79"/>
                <a:cs typeface="Futura Medium" panose="020B0602020204020303" pitchFamily="34" charset="-79"/>
              </a:rPr>
              <a:t>    above would earn in a year (hint: there  </a:t>
            </a:r>
          </a:p>
          <a:p>
            <a:r>
              <a:rPr lang="en-GB" dirty="0">
                <a:solidFill>
                  <a:srgbClr val="00303C"/>
                </a:solidFill>
                <a:latin typeface="Futura Medium" panose="020B0602020204020303" pitchFamily="34" charset="-79"/>
                <a:cs typeface="Futura Medium" panose="020B0602020204020303" pitchFamily="34" charset="-79"/>
              </a:rPr>
              <a:t>    are 52 weeks in a year).</a:t>
            </a:r>
          </a:p>
        </p:txBody>
      </p:sp>
    </p:spTree>
    <p:extLst>
      <p:ext uri="{BB962C8B-B14F-4D97-AF65-F5344CB8AC3E}">
        <p14:creationId xmlns:p14="http://schemas.microsoft.com/office/powerpoint/2010/main" val="37826439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67071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38139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C2057E-B01E-4C48-9C5A-A2D6DCD4E70A}"/>
              </a:ext>
            </a:extLst>
          </p:cNvPr>
          <p:cNvSpPr txBox="1"/>
          <p:nvPr/>
        </p:nvSpPr>
        <p:spPr>
          <a:xfrm>
            <a:off x="1095932" y="471931"/>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3" name="Straight Connector 2">
            <a:extLst>
              <a:ext uri="{FF2B5EF4-FFF2-40B4-BE49-F238E27FC236}">
                <a16:creationId xmlns:a16="http://schemas.microsoft.com/office/drawing/2014/main" id="{919ED41F-A1D9-F441-B803-3560BFE138AB}"/>
              </a:ext>
            </a:extLst>
          </p:cNvPr>
          <p:cNvCxnSpPr>
            <a:cxnSpLocks/>
          </p:cNvCxnSpPr>
          <p:nvPr/>
        </p:nvCxnSpPr>
        <p:spPr>
          <a:xfrm>
            <a:off x="1190259" y="894051"/>
            <a:ext cx="1334280"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4" name="Picture 3">
            <a:extLst>
              <a:ext uri="{FF2B5EF4-FFF2-40B4-BE49-F238E27FC236}">
                <a16:creationId xmlns:a16="http://schemas.microsoft.com/office/drawing/2014/main" id="{8DF8D386-8A03-B04E-8B3B-8626DC1A58C2}"/>
              </a:ext>
            </a:extLst>
          </p:cNvPr>
          <p:cNvPicPr>
            <a:picLocks noChangeAspect="1"/>
          </p:cNvPicPr>
          <p:nvPr/>
        </p:nvPicPr>
        <p:blipFill>
          <a:blip r:embed="rId2"/>
          <a:stretch>
            <a:fillRect/>
          </a:stretch>
        </p:blipFill>
        <p:spPr>
          <a:xfrm>
            <a:off x="522791" y="382480"/>
            <a:ext cx="602958" cy="602958"/>
          </a:xfrm>
          <a:prstGeom prst="rect">
            <a:avLst/>
          </a:prstGeom>
        </p:spPr>
      </p:pic>
      <p:sp>
        <p:nvSpPr>
          <p:cNvPr id="5" name="Rectangle 4">
            <a:extLst>
              <a:ext uri="{FF2B5EF4-FFF2-40B4-BE49-F238E27FC236}">
                <a16:creationId xmlns:a16="http://schemas.microsoft.com/office/drawing/2014/main" id="{ADFC0B6B-1062-8A4A-AC84-99ED0749CBBF}"/>
              </a:ext>
            </a:extLst>
          </p:cNvPr>
          <p:cNvSpPr/>
          <p:nvPr/>
        </p:nvSpPr>
        <p:spPr>
          <a:xfrm>
            <a:off x="522791" y="1203265"/>
            <a:ext cx="5400931" cy="2308324"/>
          </a:xfrm>
          <a:prstGeom prst="rect">
            <a:avLst/>
          </a:prstGeom>
        </p:spPr>
        <p:txBody>
          <a:bodyPr wrap="square">
            <a:spAutoFit/>
          </a:bodyPr>
          <a:lstStyle/>
          <a:p>
            <a:r>
              <a:rPr lang="en-GB" b="1" dirty="0">
                <a:latin typeface="Futura" panose="020B0602020204020303" pitchFamily="34" charset="-79"/>
                <a:cs typeface="Futura" panose="020B0602020204020303" pitchFamily="34" charset="-79"/>
              </a:rPr>
              <a:t>1. </a:t>
            </a:r>
            <a:r>
              <a:rPr lang="en-GB" dirty="0">
                <a:latin typeface="Futura Medium" panose="020B0602020204020303" pitchFamily="34" charset="-79"/>
                <a:cs typeface="Futura Medium" panose="020B0602020204020303" pitchFamily="34" charset="-79"/>
              </a:rPr>
              <a:t>If an English university charged the maximum  </a:t>
            </a:r>
          </a:p>
          <a:p>
            <a:r>
              <a:rPr lang="en-GB" dirty="0">
                <a:latin typeface="Futura Medium" panose="020B0602020204020303" pitchFamily="34" charset="-79"/>
                <a:cs typeface="Futura Medium" panose="020B0602020204020303" pitchFamily="34" charset="-79"/>
              </a:rPr>
              <a:t>    tuition fee for a 3-year degree, what would the    </a:t>
            </a:r>
          </a:p>
          <a:p>
            <a:r>
              <a:rPr lang="en-GB" dirty="0">
                <a:latin typeface="Futura Medium" panose="020B0602020204020303" pitchFamily="34" charset="-79"/>
                <a:cs typeface="Futura Medium" panose="020B0602020204020303" pitchFamily="34" charset="-79"/>
              </a:rPr>
              <a:t>    total tuition fee be, based on the </a:t>
            </a:r>
            <a:br>
              <a:rPr lang="en-GB" dirty="0">
                <a:latin typeface="Futura Medium" panose="020B0602020204020303" pitchFamily="34" charset="-79"/>
                <a:cs typeface="Futura Medium" panose="020B0602020204020303" pitchFamily="34" charset="-79"/>
              </a:rPr>
            </a:br>
            <a:r>
              <a:rPr lang="en-GB" dirty="0">
                <a:latin typeface="Futura Medium" panose="020B0602020204020303" pitchFamily="34" charset="-79"/>
                <a:cs typeface="Futura Medium" panose="020B0602020204020303" pitchFamily="34" charset="-79"/>
              </a:rPr>
              <a:t>    2020/21 year?</a:t>
            </a:r>
          </a:p>
          <a:p>
            <a:endParaRPr lang="en-GB" dirty="0">
              <a:latin typeface="Futura Medium" panose="020B0602020204020303" pitchFamily="34" charset="-79"/>
              <a:cs typeface="Futura Medium" panose="020B0602020204020303" pitchFamily="34" charset="-79"/>
            </a:endParaRPr>
          </a:p>
          <a:p>
            <a:r>
              <a:rPr lang="en-GB" b="1" dirty="0">
                <a:latin typeface="Futura" panose="020B0602020204020303" pitchFamily="34" charset="-79"/>
                <a:cs typeface="Futura" panose="020B0602020204020303" pitchFamily="34" charset="-79"/>
              </a:rPr>
              <a:t>2. </a:t>
            </a:r>
            <a:r>
              <a:rPr lang="en-GB" dirty="0">
                <a:latin typeface="Futura Medium" panose="020B0602020204020303" pitchFamily="34" charset="-79"/>
                <a:cs typeface="Futura Medium" panose="020B0602020204020303" pitchFamily="34" charset="-79"/>
              </a:rPr>
              <a:t>An average university year is based on </a:t>
            </a:r>
            <a:br>
              <a:rPr lang="en-GB" dirty="0">
                <a:latin typeface="Futura Medium" panose="020B0602020204020303" pitchFamily="34" charset="-79"/>
                <a:cs typeface="Futura Medium" panose="020B0602020204020303" pitchFamily="34" charset="-79"/>
              </a:rPr>
            </a:br>
            <a:r>
              <a:rPr lang="en-GB" dirty="0">
                <a:latin typeface="Futura Medium" panose="020B0602020204020303" pitchFamily="34" charset="-79"/>
                <a:cs typeface="Futura Medium" panose="020B0602020204020303" pitchFamily="34" charset="-79"/>
              </a:rPr>
              <a:t>    40 weeks. How much is the average cost </a:t>
            </a:r>
            <a:br>
              <a:rPr lang="en-GB" dirty="0">
                <a:latin typeface="Futura Medium" panose="020B0602020204020303" pitchFamily="34" charset="-79"/>
                <a:cs typeface="Futura Medium" panose="020B0602020204020303" pitchFamily="34" charset="-79"/>
              </a:rPr>
            </a:br>
            <a:r>
              <a:rPr lang="en-GB" dirty="0">
                <a:latin typeface="Futura Medium" panose="020B0602020204020303" pitchFamily="34" charset="-79"/>
                <a:cs typeface="Futura Medium" panose="020B0602020204020303" pitchFamily="34" charset="-79"/>
              </a:rPr>
              <a:t>    of living for a 3-year degree?</a:t>
            </a:r>
          </a:p>
        </p:txBody>
      </p:sp>
    </p:spTree>
    <p:extLst>
      <p:ext uri="{BB962C8B-B14F-4D97-AF65-F5344CB8AC3E}">
        <p14:creationId xmlns:p14="http://schemas.microsoft.com/office/powerpoint/2010/main" val="2096713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4694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975728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35915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67636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3934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643495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13763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644723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37370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380344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08941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9315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48552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94707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96317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370938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00193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74552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98045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64344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2220D6-FE44-3B4F-95EA-2A40D965F9F8}"/>
              </a:ext>
            </a:extLst>
          </p:cNvPr>
          <p:cNvSpPr txBox="1"/>
          <p:nvPr/>
        </p:nvSpPr>
        <p:spPr>
          <a:xfrm>
            <a:off x="1095932" y="471931"/>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3" name="Straight Connector 2">
            <a:extLst>
              <a:ext uri="{FF2B5EF4-FFF2-40B4-BE49-F238E27FC236}">
                <a16:creationId xmlns:a16="http://schemas.microsoft.com/office/drawing/2014/main" id="{4FDF8A4D-13BC-9948-88ED-E6C6103A06CF}"/>
              </a:ext>
            </a:extLst>
          </p:cNvPr>
          <p:cNvCxnSpPr>
            <a:cxnSpLocks/>
          </p:cNvCxnSpPr>
          <p:nvPr/>
        </p:nvCxnSpPr>
        <p:spPr>
          <a:xfrm>
            <a:off x="1190259" y="894051"/>
            <a:ext cx="1334280"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4" name="Picture 3">
            <a:extLst>
              <a:ext uri="{FF2B5EF4-FFF2-40B4-BE49-F238E27FC236}">
                <a16:creationId xmlns:a16="http://schemas.microsoft.com/office/drawing/2014/main" id="{9D9094C2-3331-4D46-9DFB-7163BC59CB7A}"/>
              </a:ext>
            </a:extLst>
          </p:cNvPr>
          <p:cNvPicPr>
            <a:picLocks noChangeAspect="1"/>
          </p:cNvPicPr>
          <p:nvPr/>
        </p:nvPicPr>
        <p:blipFill>
          <a:blip r:embed="rId2"/>
          <a:stretch>
            <a:fillRect/>
          </a:stretch>
        </p:blipFill>
        <p:spPr>
          <a:xfrm>
            <a:off x="522791" y="382480"/>
            <a:ext cx="602958" cy="602958"/>
          </a:xfrm>
          <a:prstGeom prst="rect">
            <a:avLst/>
          </a:prstGeom>
        </p:spPr>
      </p:pic>
      <p:sp>
        <p:nvSpPr>
          <p:cNvPr id="5" name="Rectangle 4">
            <a:extLst>
              <a:ext uri="{FF2B5EF4-FFF2-40B4-BE49-F238E27FC236}">
                <a16:creationId xmlns:a16="http://schemas.microsoft.com/office/drawing/2014/main" id="{64135177-F662-EA42-A857-0194441ACB41}"/>
              </a:ext>
            </a:extLst>
          </p:cNvPr>
          <p:cNvSpPr/>
          <p:nvPr/>
        </p:nvSpPr>
        <p:spPr>
          <a:xfrm>
            <a:off x="522791" y="1203265"/>
            <a:ext cx="6096000" cy="2031325"/>
          </a:xfrm>
          <a:prstGeom prst="rect">
            <a:avLst/>
          </a:prstGeom>
        </p:spPr>
        <p:txBody>
          <a:bodyPr>
            <a:spAutoFit/>
          </a:bodyPr>
          <a:lstStyle/>
          <a:p>
            <a:r>
              <a:rPr lang="en-GB" dirty="0">
                <a:solidFill>
                  <a:srgbClr val="00303C"/>
                </a:solidFill>
                <a:effectLst/>
                <a:latin typeface="Futura" panose="020B0602020204020303" pitchFamily="34" charset="-79"/>
                <a:cs typeface="Futura" panose="020B0602020204020303" pitchFamily="34" charset="-79"/>
              </a:rPr>
              <a:t>Work out how much tax would be paid by:</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1. </a:t>
            </a:r>
            <a:r>
              <a:rPr lang="en-GB" dirty="0">
                <a:solidFill>
                  <a:srgbClr val="00303C"/>
                </a:solidFill>
                <a:effectLst/>
                <a:latin typeface="Futura" panose="020B0602020204020303" pitchFamily="34" charset="-79"/>
                <a:cs typeface="Futura" panose="020B0602020204020303" pitchFamily="34" charset="-79"/>
              </a:rPr>
              <a:t>A part-time librarian earning £11,000 per year.</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2.</a:t>
            </a:r>
            <a:r>
              <a:rPr lang="en-GB" dirty="0">
                <a:solidFill>
                  <a:srgbClr val="00303C"/>
                </a:solidFill>
                <a:effectLst/>
                <a:latin typeface="Futura" panose="020B0602020204020303" pitchFamily="34" charset="-79"/>
                <a:cs typeface="Futura" panose="020B0602020204020303" pitchFamily="34" charset="-79"/>
              </a:rPr>
              <a:t> An engineer earning £55,000 per year.</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3.</a:t>
            </a:r>
            <a:r>
              <a:rPr lang="en-GB" dirty="0">
                <a:solidFill>
                  <a:srgbClr val="00303C"/>
                </a:solidFill>
                <a:effectLst/>
                <a:latin typeface="Futura" panose="020B0602020204020303" pitchFamily="34" charset="-79"/>
                <a:cs typeface="Futura" panose="020B0602020204020303" pitchFamily="34" charset="-79"/>
              </a:rPr>
              <a:t> A professional diver earning £83,000 per year.</a:t>
            </a:r>
          </a:p>
        </p:txBody>
      </p:sp>
    </p:spTree>
    <p:extLst>
      <p:ext uri="{BB962C8B-B14F-4D97-AF65-F5344CB8AC3E}">
        <p14:creationId xmlns:p14="http://schemas.microsoft.com/office/powerpoint/2010/main" val="20646534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055364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56742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AB2D259-B82B-7341-B7AA-2B6D4CADF011}"/>
              </a:ext>
            </a:extLst>
          </p:cNvPr>
          <p:cNvSpPr txBox="1"/>
          <p:nvPr/>
        </p:nvSpPr>
        <p:spPr>
          <a:xfrm>
            <a:off x="1095932" y="492152"/>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3" name="Straight Connector 2">
            <a:extLst>
              <a:ext uri="{FF2B5EF4-FFF2-40B4-BE49-F238E27FC236}">
                <a16:creationId xmlns:a16="http://schemas.microsoft.com/office/drawing/2014/main" id="{461B943A-3580-2C48-92D7-8667CB1A1142}"/>
              </a:ext>
            </a:extLst>
          </p:cNvPr>
          <p:cNvCxnSpPr>
            <a:cxnSpLocks/>
          </p:cNvCxnSpPr>
          <p:nvPr/>
        </p:nvCxnSpPr>
        <p:spPr>
          <a:xfrm>
            <a:off x="1190259" y="914272"/>
            <a:ext cx="1334280"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4" name="Picture 3">
            <a:extLst>
              <a:ext uri="{FF2B5EF4-FFF2-40B4-BE49-F238E27FC236}">
                <a16:creationId xmlns:a16="http://schemas.microsoft.com/office/drawing/2014/main" id="{DB862E60-2082-E345-884C-8120A31AA8BC}"/>
              </a:ext>
            </a:extLst>
          </p:cNvPr>
          <p:cNvPicPr>
            <a:picLocks noChangeAspect="1"/>
          </p:cNvPicPr>
          <p:nvPr/>
        </p:nvPicPr>
        <p:blipFill>
          <a:blip r:embed="rId2"/>
          <a:stretch>
            <a:fillRect/>
          </a:stretch>
        </p:blipFill>
        <p:spPr>
          <a:xfrm>
            <a:off x="522791" y="402701"/>
            <a:ext cx="602958" cy="602958"/>
          </a:xfrm>
          <a:prstGeom prst="rect">
            <a:avLst/>
          </a:prstGeom>
        </p:spPr>
      </p:pic>
      <p:sp>
        <p:nvSpPr>
          <p:cNvPr id="5" name="Rectangle 4">
            <a:extLst>
              <a:ext uri="{FF2B5EF4-FFF2-40B4-BE49-F238E27FC236}">
                <a16:creationId xmlns:a16="http://schemas.microsoft.com/office/drawing/2014/main" id="{21C79941-3B87-CE43-9841-4C3E8157B94D}"/>
              </a:ext>
            </a:extLst>
          </p:cNvPr>
          <p:cNvSpPr/>
          <p:nvPr/>
        </p:nvSpPr>
        <p:spPr>
          <a:xfrm>
            <a:off x="522791" y="1239566"/>
            <a:ext cx="4496470" cy="2308324"/>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Calculate how much National Insurance you would pay if you earned:</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 £10,000 per year.</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 £30,000 per year.</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 £100,000 per year.</a:t>
            </a:r>
          </a:p>
        </p:txBody>
      </p:sp>
    </p:spTree>
    <p:extLst>
      <p:ext uri="{BB962C8B-B14F-4D97-AF65-F5344CB8AC3E}">
        <p14:creationId xmlns:p14="http://schemas.microsoft.com/office/powerpoint/2010/main" val="39194418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01891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94150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39645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03001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6DBE2C5-E45C-E241-AE18-79D292536FD3}"/>
              </a:ext>
            </a:extLst>
          </p:cNvPr>
          <p:cNvSpPr txBox="1"/>
          <p:nvPr/>
        </p:nvSpPr>
        <p:spPr>
          <a:xfrm>
            <a:off x="1095932" y="471931"/>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3" name="Straight Connector 2">
            <a:extLst>
              <a:ext uri="{FF2B5EF4-FFF2-40B4-BE49-F238E27FC236}">
                <a16:creationId xmlns:a16="http://schemas.microsoft.com/office/drawing/2014/main" id="{7E581974-D12E-1345-8CF8-568AD6838658}"/>
              </a:ext>
            </a:extLst>
          </p:cNvPr>
          <p:cNvCxnSpPr>
            <a:cxnSpLocks/>
          </p:cNvCxnSpPr>
          <p:nvPr/>
        </p:nvCxnSpPr>
        <p:spPr>
          <a:xfrm>
            <a:off x="1190259" y="894051"/>
            <a:ext cx="1334280"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4" name="Picture 3">
            <a:extLst>
              <a:ext uri="{FF2B5EF4-FFF2-40B4-BE49-F238E27FC236}">
                <a16:creationId xmlns:a16="http://schemas.microsoft.com/office/drawing/2014/main" id="{2674F0E6-271E-C841-BF6C-BCB8BD50F726}"/>
              </a:ext>
            </a:extLst>
          </p:cNvPr>
          <p:cNvPicPr>
            <a:picLocks noChangeAspect="1"/>
          </p:cNvPicPr>
          <p:nvPr/>
        </p:nvPicPr>
        <p:blipFill>
          <a:blip r:embed="rId2"/>
          <a:stretch>
            <a:fillRect/>
          </a:stretch>
        </p:blipFill>
        <p:spPr>
          <a:xfrm>
            <a:off x="522791" y="382480"/>
            <a:ext cx="602958" cy="602958"/>
          </a:xfrm>
          <a:prstGeom prst="rect">
            <a:avLst/>
          </a:prstGeom>
        </p:spPr>
      </p:pic>
      <p:sp>
        <p:nvSpPr>
          <p:cNvPr id="5" name="Rectangle 4">
            <a:extLst>
              <a:ext uri="{FF2B5EF4-FFF2-40B4-BE49-F238E27FC236}">
                <a16:creationId xmlns:a16="http://schemas.microsoft.com/office/drawing/2014/main" id="{A0F58EA9-20EF-3F4D-9392-4F9B05F7DB8A}"/>
              </a:ext>
            </a:extLst>
          </p:cNvPr>
          <p:cNvSpPr/>
          <p:nvPr/>
        </p:nvSpPr>
        <p:spPr>
          <a:xfrm>
            <a:off x="522791" y="1268706"/>
            <a:ext cx="4566044" cy="2031325"/>
          </a:xfrm>
          <a:prstGeom prst="rect">
            <a:avLst/>
          </a:prstGeom>
        </p:spPr>
        <p:txBody>
          <a:bodyPr wrap="square">
            <a:spAutoFit/>
          </a:bodyPr>
          <a:lstStyle/>
          <a:p>
            <a:r>
              <a:rPr lang="en-GB" b="1" dirty="0">
                <a:solidFill>
                  <a:srgbClr val="00303C"/>
                </a:solidFill>
                <a:latin typeface="Futura" panose="020B0602020204020303" pitchFamily="34" charset="-79"/>
                <a:cs typeface="Futura" panose="020B0602020204020303" pitchFamily="34" charset="-79"/>
              </a:rPr>
              <a:t>1. </a:t>
            </a:r>
            <a:r>
              <a:rPr lang="en-GB" dirty="0">
                <a:solidFill>
                  <a:srgbClr val="00303C"/>
                </a:solidFill>
                <a:latin typeface="Futura Medium" panose="020B0602020204020303" pitchFamily="34" charset="-79"/>
                <a:cs typeface="Futura Medium" panose="020B0602020204020303" pitchFamily="34" charset="-79"/>
              </a:rPr>
              <a:t>A working week in Scotland is 37.5  </a:t>
            </a:r>
          </a:p>
          <a:p>
            <a:r>
              <a:rPr lang="en-GB" dirty="0">
                <a:solidFill>
                  <a:srgbClr val="00303C"/>
                </a:solidFill>
                <a:latin typeface="Futura Medium" panose="020B0602020204020303" pitchFamily="34" charset="-79"/>
                <a:cs typeface="Futura Medium" panose="020B0602020204020303" pitchFamily="34" charset="-79"/>
              </a:rPr>
              <a:t>    hours on average. What is the  </a:t>
            </a:r>
          </a:p>
          <a:p>
            <a:r>
              <a:rPr lang="en-GB" dirty="0">
                <a:solidFill>
                  <a:srgbClr val="00303C"/>
                </a:solidFill>
                <a:latin typeface="Futura Medium" panose="020B0602020204020303" pitchFamily="34" charset="-79"/>
                <a:cs typeface="Futura Medium" panose="020B0602020204020303" pitchFamily="34" charset="-79"/>
              </a:rPr>
              <a:t>    minimum an apprentice can earn per  </a:t>
            </a:r>
          </a:p>
          <a:p>
            <a:r>
              <a:rPr lang="en-GB" dirty="0">
                <a:solidFill>
                  <a:srgbClr val="00303C"/>
                </a:solidFill>
                <a:latin typeface="Futura Medium" panose="020B0602020204020303" pitchFamily="34" charset="-79"/>
                <a:cs typeface="Futura Medium" panose="020B0602020204020303" pitchFamily="34" charset="-79"/>
              </a:rPr>
              <a:t>    week? </a:t>
            </a:r>
          </a:p>
          <a:p>
            <a:endParaRPr lang="en-GB" dirty="0">
              <a:solidFill>
                <a:srgbClr val="00303C"/>
              </a:solidFill>
              <a:latin typeface="Futura Medium" panose="020B0602020204020303" pitchFamily="34" charset="-79"/>
              <a:cs typeface="Futura Medium" panose="020B0602020204020303" pitchFamily="34" charset="-79"/>
            </a:endParaRPr>
          </a:p>
          <a:p>
            <a:r>
              <a:rPr lang="en-GB" b="1" dirty="0">
                <a:solidFill>
                  <a:srgbClr val="00303C"/>
                </a:solidFill>
                <a:latin typeface="Futura" panose="020B0602020204020303" pitchFamily="34" charset="-79"/>
                <a:cs typeface="Futura" panose="020B0602020204020303" pitchFamily="34" charset="-79"/>
              </a:rPr>
              <a:t>2. </a:t>
            </a:r>
            <a:r>
              <a:rPr lang="en-GB" dirty="0">
                <a:solidFill>
                  <a:srgbClr val="00303C"/>
                </a:solidFill>
                <a:latin typeface="Futura Medium" panose="020B0602020204020303" pitchFamily="34" charset="-79"/>
                <a:cs typeface="Futura Medium" panose="020B0602020204020303" pitchFamily="34" charset="-79"/>
              </a:rPr>
              <a:t>Are there any costs you can think of  </a:t>
            </a:r>
          </a:p>
          <a:p>
            <a:r>
              <a:rPr lang="en-GB" dirty="0">
                <a:solidFill>
                  <a:srgbClr val="00303C"/>
                </a:solidFill>
                <a:latin typeface="Futura Medium" panose="020B0602020204020303" pitchFamily="34" charset="-79"/>
                <a:cs typeface="Futura Medium" panose="020B0602020204020303" pitchFamily="34" charset="-79"/>
              </a:rPr>
              <a:t>    which you might have to pay?</a:t>
            </a:r>
          </a:p>
        </p:txBody>
      </p:sp>
    </p:spTree>
    <p:extLst>
      <p:ext uri="{BB962C8B-B14F-4D97-AF65-F5344CB8AC3E}">
        <p14:creationId xmlns:p14="http://schemas.microsoft.com/office/powerpoint/2010/main" val="36886872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059547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66360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741981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CAF922-750D-484D-9A8E-F45BF43EAC5F}"/>
              </a:ext>
            </a:extLst>
          </p:cNvPr>
          <p:cNvSpPr txBox="1"/>
          <p:nvPr/>
        </p:nvSpPr>
        <p:spPr>
          <a:xfrm>
            <a:off x="7804845" y="503937"/>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3" name="Straight Connector 2">
            <a:extLst>
              <a:ext uri="{FF2B5EF4-FFF2-40B4-BE49-F238E27FC236}">
                <a16:creationId xmlns:a16="http://schemas.microsoft.com/office/drawing/2014/main" id="{A5280F32-8B29-2B40-B94A-C00591B5307C}"/>
              </a:ext>
            </a:extLst>
          </p:cNvPr>
          <p:cNvCxnSpPr>
            <a:cxnSpLocks/>
          </p:cNvCxnSpPr>
          <p:nvPr/>
        </p:nvCxnSpPr>
        <p:spPr>
          <a:xfrm>
            <a:off x="7899172" y="926057"/>
            <a:ext cx="1334280"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4" name="Picture 3">
            <a:extLst>
              <a:ext uri="{FF2B5EF4-FFF2-40B4-BE49-F238E27FC236}">
                <a16:creationId xmlns:a16="http://schemas.microsoft.com/office/drawing/2014/main" id="{3E01DFD0-7316-4344-B2D2-AF53F18BD6AE}"/>
              </a:ext>
            </a:extLst>
          </p:cNvPr>
          <p:cNvPicPr>
            <a:picLocks noChangeAspect="1"/>
          </p:cNvPicPr>
          <p:nvPr/>
        </p:nvPicPr>
        <p:blipFill>
          <a:blip r:embed="rId2"/>
          <a:stretch>
            <a:fillRect/>
          </a:stretch>
        </p:blipFill>
        <p:spPr>
          <a:xfrm>
            <a:off x="7231704" y="414486"/>
            <a:ext cx="602958" cy="602958"/>
          </a:xfrm>
          <a:prstGeom prst="rect">
            <a:avLst/>
          </a:prstGeom>
        </p:spPr>
      </p:pic>
      <p:sp>
        <p:nvSpPr>
          <p:cNvPr id="5" name="Rectangle 4">
            <a:extLst>
              <a:ext uri="{FF2B5EF4-FFF2-40B4-BE49-F238E27FC236}">
                <a16:creationId xmlns:a16="http://schemas.microsoft.com/office/drawing/2014/main" id="{B8B699F5-33E0-314B-BD97-C6ABA20BFB6B}"/>
              </a:ext>
            </a:extLst>
          </p:cNvPr>
          <p:cNvSpPr/>
          <p:nvPr/>
        </p:nvSpPr>
        <p:spPr>
          <a:xfrm>
            <a:off x="7231704" y="1212307"/>
            <a:ext cx="4426896" cy="2308324"/>
          </a:xfrm>
          <a:prstGeom prst="rect">
            <a:avLst/>
          </a:prstGeom>
        </p:spPr>
        <p:txBody>
          <a:bodyPr wrap="square">
            <a:spAutoFit/>
          </a:bodyPr>
          <a:lstStyle/>
          <a:p>
            <a:r>
              <a:rPr lang="en-GB" b="1" dirty="0">
                <a:solidFill>
                  <a:srgbClr val="00303C"/>
                </a:solidFill>
                <a:effectLst/>
                <a:latin typeface="FUTURA MEDIUM" panose="020B0602020204020303" pitchFamily="34" charset="-79"/>
                <a:cs typeface="FUTURA MEDIUM" panose="020B0602020204020303" pitchFamily="34" charset="-79"/>
              </a:rPr>
              <a:t>1. </a:t>
            </a:r>
            <a:r>
              <a:rPr lang="en-GB" dirty="0">
                <a:solidFill>
                  <a:srgbClr val="00303C"/>
                </a:solidFill>
                <a:effectLst/>
                <a:latin typeface="Futura" panose="020B0602020204020303" pitchFamily="34" charset="-79"/>
                <a:cs typeface="Futura" panose="020B0602020204020303" pitchFamily="34" charset="-79"/>
              </a:rPr>
              <a:t>Work out how much tax would be  </a:t>
            </a:r>
          </a:p>
          <a:p>
            <a:r>
              <a:rPr lang="en-GB" dirty="0">
                <a:solidFill>
                  <a:srgbClr val="00303C"/>
                </a:solidFill>
                <a:effectLst/>
                <a:latin typeface="Futura" panose="020B0602020204020303" pitchFamily="34" charset="-79"/>
                <a:cs typeface="Futura" panose="020B0602020204020303" pitchFamily="34" charset="-79"/>
              </a:rPr>
              <a:t>    paid by a self-employed electrician  </a:t>
            </a:r>
          </a:p>
          <a:p>
            <a:r>
              <a:rPr lang="en-GB" dirty="0">
                <a:solidFill>
                  <a:srgbClr val="00303C"/>
                </a:solidFill>
                <a:latin typeface="Futura" panose="020B0602020204020303" pitchFamily="34" charset="-79"/>
                <a:cs typeface="Futura" panose="020B0602020204020303" pitchFamily="34" charset="-79"/>
              </a:rPr>
              <a:t>    </a:t>
            </a:r>
            <a:r>
              <a:rPr lang="en-GB" dirty="0">
                <a:solidFill>
                  <a:srgbClr val="00303C"/>
                </a:solidFill>
                <a:effectLst/>
                <a:latin typeface="Futura" panose="020B0602020204020303" pitchFamily="34" charset="-79"/>
                <a:cs typeface="Futura" panose="020B0602020204020303" pitchFamily="34" charset="-79"/>
              </a:rPr>
              <a:t>earning a profit of £28,000 per year.</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FUTURA MEDIUM" panose="020B0602020204020303" pitchFamily="34" charset="-79"/>
                <a:cs typeface="FUTURA MEDIUM" panose="020B0602020204020303" pitchFamily="34" charset="-79"/>
              </a:rPr>
              <a:t>2. </a:t>
            </a:r>
            <a:r>
              <a:rPr lang="en-GB" dirty="0">
                <a:solidFill>
                  <a:srgbClr val="00303C"/>
                </a:solidFill>
                <a:effectLst/>
                <a:latin typeface="Futura" panose="020B0602020204020303" pitchFamily="34" charset="-79"/>
                <a:cs typeface="Futura" panose="020B0602020204020303" pitchFamily="34" charset="-79"/>
              </a:rPr>
              <a:t>Calculate how much National  </a:t>
            </a:r>
          </a:p>
          <a:p>
            <a:r>
              <a:rPr lang="en-GB" dirty="0">
                <a:solidFill>
                  <a:srgbClr val="00303C"/>
                </a:solidFill>
                <a:latin typeface="Futura" panose="020B0602020204020303" pitchFamily="34" charset="-79"/>
                <a:cs typeface="Futura" panose="020B0602020204020303" pitchFamily="34" charset="-79"/>
              </a:rPr>
              <a:t>    </a:t>
            </a:r>
            <a:r>
              <a:rPr lang="en-GB" dirty="0">
                <a:solidFill>
                  <a:srgbClr val="00303C"/>
                </a:solidFill>
                <a:effectLst/>
                <a:latin typeface="Futura" panose="020B0602020204020303" pitchFamily="34" charset="-79"/>
                <a:cs typeface="Futura" panose="020B0602020204020303" pitchFamily="34" charset="-79"/>
              </a:rPr>
              <a:t>Insurance a self-employed gardener  </a:t>
            </a:r>
          </a:p>
          <a:p>
            <a:r>
              <a:rPr lang="en-GB" dirty="0">
                <a:solidFill>
                  <a:srgbClr val="00303C"/>
                </a:solidFill>
                <a:latin typeface="Futura" panose="020B0602020204020303" pitchFamily="34" charset="-79"/>
                <a:cs typeface="Futura" panose="020B0602020204020303" pitchFamily="34" charset="-79"/>
              </a:rPr>
              <a:t>    </a:t>
            </a:r>
            <a:r>
              <a:rPr lang="en-GB" dirty="0">
                <a:solidFill>
                  <a:srgbClr val="00303C"/>
                </a:solidFill>
                <a:effectLst/>
                <a:latin typeface="Futura" panose="020B0602020204020303" pitchFamily="34" charset="-79"/>
                <a:cs typeface="Futura" panose="020B0602020204020303" pitchFamily="34" charset="-79"/>
              </a:rPr>
              <a:t>with £48,000 profit per year would  </a:t>
            </a:r>
          </a:p>
          <a:p>
            <a:r>
              <a:rPr lang="en-GB" dirty="0">
                <a:solidFill>
                  <a:srgbClr val="00303C"/>
                </a:solidFill>
                <a:latin typeface="Futura" panose="020B0602020204020303" pitchFamily="34" charset="-79"/>
                <a:cs typeface="Futura" panose="020B0602020204020303" pitchFamily="34" charset="-79"/>
              </a:rPr>
              <a:t>    </a:t>
            </a:r>
            <a:r>
              <a:rPr lang="en-GB" dirty="0">
                <a:solidFill>
                  <a:srgbClr val="00303C"/>
                </a:solidFill>
                <a:effectLst/>
                <a:latin typeface="Futura" panose="020B0602020204020303" pitchFamily="34" charset="-79"/>
                <a:cs typeface="Futura" panose="020B0602020204020303" pitchFamily="34" charset="-79"/>
              </a:rPr>
              <a:t>pay.</a:t>
            </a:r>
          </a:p>
        </p:txBody>
      </p:sp>
    </p:spTree>
    <p:extLst>
      <p:ext uri="{BB962C8B-B14F-4D97-AF65-F5344CB8AC3E}">
        <p14:creationId xmlns:p14="http://schemas.microsoft.com/office/powerpoint/2010/main" val="27538054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77413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81020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90881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34445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76892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DFD414-E796-1E41-8A82-4D1D2DCF22EF}"/>
              </a:ext>
            </a:extLst>
          </p:cNvPr>
          <p:cNvSpPr txBox="1"/>
          <p:nvPr/>
        </p:nvSpPr>
        <p:spPr>
          <a:xfrm>
            <a:off x="1095932" y="471931"/>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3" name="Straight Connector 2">
            <a:extLst>
              <a:ext uri="{FF2B5EF4-FFF2-40B4-BE49-F238E27FC236}">
                <a16:creationId xmlns:a16="http://schemas.microsoft.com/office/drawing/2014/main" id="{16DEC82F-BD36-8B49-8F94-D6BC60F7DFF2}"/>
              </a:ext>
            </a:extLst>
          </p:cNvPr>
          <p:cNvCxnSpPr>
            <a:cxnSpLocks/>
          </p:cNvCxnSpPr>
          <p:nvPr/>
        </p:nvCxnSpPr>
        <p:spPr>
          <a:xfrm>
            <a:off x="1190259" y="894051"/>
            <a:ext cx="1334280"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4" name="Picture 3">
            <a:extLst>
              <a:ext uri="{FF2B5EF4-FFF2-40B4-BE49-F238E27FC236}">
                <a16:creationId xmlns:a16="http://schemas.microsoft.com/office/drawing/2014/main" id="{583A5E65-53D6-5340-A263-2B001BB277E6}"/>
              </a:ext>
            </a:extLst>
          </p:cNvPr>
          <p:cNvPicPr>
            <a:picLocks noChangeAspect="1"/>
          </p:cNvPicPr>
          <p:nvPr/>
        </p:nvPicPr>
        <p:blipFill>
          <a:blip r:embed="rId2"/>
          <a:stretch>
            <a:fillRect/>
          </a:stretch>
        </p:blipFill>
        <p:spPr>
          <a:xfrm>
            <a:off x="522791" y="382480"/>
            <a:ext cx="602958" cy="602958"/>
          </a:xfrm>
          <a:prstGeom prst="rect">
            <a:avLst/>
          </a:prstGeom>
        </p:spPr>
      </p:pic>
      <p:sp>
        <p:nvSpPr>
          <p:cNvPr id="5" name="Rectangle 4">
            <a:extLst>
              <a:ext uri="{FF2B5EF4-FFF2-40B4-BE49-F238E27FC236}">
                <a16:creationId xmlns:a16="http://schemas.microsoft.com/office/drawing/2014/main" id="{C19C9D62-1270-3F48-9471-8413C3B24959}"/>
              </a:ext>
            </a:extLst>
          </p:cNvPr>
          <p:cNvSpPr/>
          <p:nvPr/>
        </p:nvSpPr>
        <p:spPr>
          <a:xfrm>
            <a:off x="533400" y="1130174"/>
            <a:ext cx="11075504" cy="1477328"/>
          </a:xfrm>
          <a:prstGeom prst="rect">
            <a:avLst/>
          </a:prstGeom>
        </p:spPr>
        <p:txBody>
          <a:bodyPr wrap="square">
            <a:spAutoFit/>
          </a:bodyPr>
          <a:lstStyle/>
          <a:p>
            <a:r>
              <a:rPr lang="en-GB" dirty="0">
                <a:solidFill>
                  <a:srgbClr val="00303C"/>
                </a:solidFill>
                <a:latin typeface="Futura Medium" panose="020B0602020204020303" pitchFamily="34" charset="-79"/>
                <a:cs typeface="Futura Medium" panose="020B0602020204020303" pitchFamily="34" charset="-79"/>
              </a:rPr>
              <a:t>What happens to our taxes?</a:t>
            </a:r>
          </a:p>
          <a:p>
            <a:r>
              <a:rPr lang="en-GB" dirty="0">
                <a:solidFill>
                  <a:srgbClr val="00303C"/>
                </a:solidFill>
                <a:latin typeface="Futura Medium" panose="020B0602020204020303" pitchFamily="34" charset="-79"/>
                <a:cs typeface="Futura Medium" panose="020B0602020204020303" pitchFamily="34" charset="-79"/>
              </a:rPr>
              <a:t>The Scottish Government is partly funded by the UK government block grant, and partly self-funded through raising revenue from devolved taxes and borrowing. Each year it will use these funds to set out its planned spending. In 2019/20 its spending was as follows:</a:t>
            </a:r>
          </a:p>
          <a:p>
            <a:endParaRPr lang="en-GB" dirty="0">
              <a:effectLst/>
              <a:latin typeface="Futura Medium" panose="020B0602020204020303" pitchFamily="34" charset="-79"/>
              <a:cs typeface="Futura Medium" panose="020B0602020204020303" pitchFamily="34" charset="-79"/>
            </a:endParaRPr>
          </a:p>
        </p:txBody>
      </p:sp>
      <p:sp>
        <p:nvSpPr>
          <p:cNvPr id="7" name="Rectangle 6">
            <a:extLst>
              <a:ext uri="{FF2B5EF4-FFF2-40B4-BE49-F238E27FC236}">
                <a16:creationId xmlns:a16="http://schemas.microsoft.com/office/drawing/2014/main" id="{3AA664F2-8AC9-0F4B-B619-A6CA4750DB0C}"/>
              </a:ext>
            </a:extLst>
          </p:cNvPr>
          <p:cNvSpPr/>
          <p:nvPr/>
        </p:nvSpPr>
        <p:spPr>
          <a:xfrm>
            <a:off x="9353659" y="5541862"/>
            <a:ext cx="2468176" cy="276999"/>
          </a:xfrm>
          <a:prstGeom prst="rect">
            <a:avLst/>
          </a:prstGeom>
        </p:spPr>
        <p:txBody>
          <a:bodyPr wrap="none">
            <a:spAutoFit/>
          </a:bodyPr>
          <a:lstStyle/>
          <a:p>
            <a:r>
              <a:rPr lang="en-GB" sz="1200" i="1" dirty="0">
                <a:solidFill>
                  <a:srgbClr val="00303C"/>
                </a:solidFill>
                <a:latin typeface="Futura" panose="020B0602020204020303" pitchFamily="34" charset="-79"/>
                <a:cs typeface="Futura" panose="020B0602020204020303" pitchFamily="34" charset="-79"/>
              </a:rPr>
              <a:t>Source: </a:t>
            </a:r>
            <a:r>
              <a:rPr lang="en-GB" sz="1200" i="1" dirty="0" err="1">
                <a:solidFill>
                  <a:srgbClr val="00303C"/>
                </a:solidFill>
                <a:latin typeface="Futura" panose="020B0602020204020303" pitchFamily="34" charset="-79"/>
                <a:cs typeface="Futura" panose="020B0602020204020303" pitchFamily="34" charset="-79"/>
              </a:rPr>
              <a:t>ukpublicspending.co.uk</a:t>
            </a:r>
            <a:r>
              <a:rPr lang="en-GB" sz="1200" i="1" dirty="0">
                <a:solidFill>
                  <a:srgbClr val="00303C"/>
                </a:solidFill>
                <a:latin typeface="Futura" panose="020B0602020204020303" pitchFamily="34" charset="-79"/>
                <a:cs typeface="Futura" panose="020B0602020204020303" pitchFamily="34" charset="-79"/>
              </a:rPr>
              <a:t> </a:t>
            </a:r>
            <a:endParaRPr lang="en-GB" sz="1200" dirty="0">
              <a:solidFill>
                <a:srgbClr val="00303C"/>
              </a:solidFill>
              <a:effectLst/>
              <a:latin typeface="Futura" panose="020B0602020204020303" pitchFamily="34" charset="-79"/>
              <a:cs typeface="Futura" panose="020B0602020204020303" pitchFamily="34" charset="-79"/>
            </a:endParaRPr>
          </a:p>
        </p:txBody>
      </p:sp>
      <p:pic>
        <p:nvPicPr>
          <p:cNvPr id="8" name="Picture 7">
            <a:extLst>
              <a:ext uri="{FF2B5EF4-FFF2-40B4-BE49-F238E27FC236}">
                <a16:creationId xmlns:a16="http://schemas.microsoft.com/office/drawing/2014/main" id="{96656EA1-D73E-FE4E-BEAB-DC423CD69005}"/>
              </a:ext>
            </a:extLst>
          </p:cNvPr>
          <p:cNvPicPr>
            <a:picLocks noChangeAspect="1"/>
          </p:cNvPicPr>
          <p:nvPr/>
        </p:nvPicPr>
        <p:blipFill>
          <a:blip r:embed="rId3"/>
          <a:stretch>
            <a:fillRect/>
          </a:stretch>
        </p:blipFill>
        <p:spPr>
          <a:xfrm>
            <a:off x="830199" y="2531422"/>
            <a:ext cx="10744242" cy="3164329"/>
          </a:xfrm>
          <a:prstGeom prst="rect">
            <a:avLst/>
          </a:prstGeom>
        </p:spPr>
      </p:pic>
    </p:spTree>
    <p:extLst>
      <p:ext uri="{BB962C8B-B14F-4D97-AF65-F5344CB8AC3E}">
        <p14:creationId xmlns:p14="http://schemas.microsoft.com/office/powerpoint/2010/main" val="33311833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851765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0891799-A7CE-D945-B68C-503E48795CF3}"/>
              </a:ext>
            </a:extLst>
          </p:cNvPr>
          <p:cNvSpPr/>
          <p:nvPr/>
        </p:nvSpPr>
        <p:spPr>
          <a:xfrm>
            <a:off x="474336" y="365089"/>
            <a:ext cx="11591540" cy="5909310"/>
          </a:xfrm>
          <a:prstGeom prst="rect">
            <a:avLst/>
          </a:prstGeom>
        </p:spPr>
        <p:txBody>
          <a:bodyPr wrap="square">
            <a:spAutoFit/>
          </a:bodyPr>
          <a:lstStyle/>
          <a:p>
            <a:r>
              <a:rPr lang="en-GB" dirty="0">
                <a:solidFill>
                  <a:srgbClr val="00303C"/>
                </a:solidFill>
                <a:latin typeface="Futura Medium" panose="020B0602020204020303" pitchFamily="34" charset="-79"/>
                <a:cs typeface="Futura Medium" panose="020B0602020204020303" pitchFamily="34" charset="-79"/>
              </a:rPr>
              <a:t>The next table shows how UK revenue was spent by the government in 2019/20.</a:t>
            </a:r>
            <a:endParaRPr lang="en-GB" sz="1800" b="1" kern="1200" dirty="0">
              <a:solidFill>
                <a:srgbClr val="00303C"/>
              </a:solidFill>
              <a:effectLst/>
              <a:latin typeface="FUTURA MEDIUM" panose="020B0602020204020303" pitchFamily="34" charset="-79"/>
              <a:cs typeface="FUTURA MEDIUM" panose="020B0602020204020303" pitchFamily="34" charset="-79"/>
            </a:endParaRPr>
          </a:p>
          <a:p>
            <a:endParaRPr lang="en-GB" sz="1800" b="1"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b="1"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b="1"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b="1"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b="1"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b="1"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b="1"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b="1"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b="1" kern="1200" dirty="0">
              <a:solidFill>
                <a:srgbClr val="00303C"/>
              </a:solidFill>
              <a:effectLst/>
              <a:latin typeface="FUTURA MEDIUM" panose="020B0602020204020303" pitchFamily="34" charset="-79"/>
              <a:cs typeface="FUTURA MEDIUM" panose="020B0602020204020303" pitchFamily="34" charset="-79"/>
            </a:endParaRPr>
          </a:p>
          <a:p>
            <a:endParaRPr lang="en-GB" sz="1800" b="1" kern="1200" dirty="0">
              <a:solidFill>
                <a:srgbClr val="00303C"/>
              </a:solidFill>
              <a:effectLst/>
              <a:latin typeface="FUTURA MEDIUM" panose="020B0602020204020303" pitchFamily="34" charset="-79"/>
              <a:cs typeface="FUTURA MEDIUM" panose="020B0602020204020303" pitchFamily="34" charset="-79"/>
            </a:endParaRPr>
          </a:p>
          <a:p>
            <a:endParaRPr lang="en-GB" sz="1800" b="1" kern="1200" dirty="0">
              <a:solidFill>
                <a:srgbClr val="00303C"/>
              </a:solidFill>
              <a:effectLst/>
              <a:latin typeface="FUTURA MEDIUM" panose="020B0602020204020303" pitchFamily="34" charset="-79"/>
              <a:cs typeface="FUTURA MEDIUM" panose="020B0602020204020303" pitchFamily="34" charset="-79"/>
            </a:endParaRPr>
          </a:p>
          <a:p>
            <a:endParaRPr lang="en-GB" sz="1800" b="1" kern="1200" dirty="0">
              <a:solidFill>
                <a:srgbClr val="00303C"/>
              </a:solidFill>
              <a:effectLst/>
              <a:latin typeface="FUTURA MEDIUM" panose="020B0602020204020303" pitchFamily="34" charset="-79"/>
              <a:cs typeface="FUTURA MEDIUM" panose="020B0602020204020303" pitchFamily="34" charset="-79"/>
            </a:endParaRPr>
          </a:p>
          <a:p>
            <a:r>
              <a:rPr lang="en-GB" b="1" dirty="0">
                <a:solidFill>
                  <a:srgbClr val="00303C"/>
                </a:solidFill>
                <a:latin typeface="Futura" panose="020B0602020204020303" pitchFamily="34" charset="-79"/>
                <a:cs typeface="Futura" panose="020B0602020204020303" pitchFamily="34" charset="-79"/>
              </a:rPr>
              <a:t>1. </a:t>
            </a:r>
            <a:r>
              <a:rPr lang="en-GB" dirty="0">
                <a:solidFill>
                  <a:srgbClr val="00303C"/>
                </a:solidFill>
                <a:latin typeface="Futura Medium" panose="020B0602020204020303" pitchFamily="34" charset="-79"/>
                <a:cs typeface="Futura Medium" panose="020B0602020204020303" pitchFamily="34" charset="-79"/>
              </a:rPr>
              <a:t>What differences can you see between the Scottish Government spending and UK Government spending?</a:t>
            </a:r>
          </a:p>
          <a:p>
            <a:r>
              <a:rPr lang="en-GB" b="1" dirty="0">
                <a:solidFill>
                  <a:srgbClr val="00303C"/>
                </a:solidFill>
                <a:latin typeface="Futura" panose="020B0602020204020303" pitchFamily="34" charset="-79"/>
                <a:cs typeface="Futura" panose="020B0602020204020303" pitchFamily="34" charset="-79"/>
              </a:rPr>
              <a:t>2. </a:t>
            </a:r>
            <a:r>
              <a:rPr lang="en-GB" dirty="0">
                <a:solidFill>
                  <a:srgbClr val="00303C"/>
                </a:solidFill>
                <a:latin typeface="Futura Medium" panose="020B0602020204020303" pitchFamily="34" charset="-79"/>
                <a:cs typeface="Futura Medium" panose="020B0602020204020303" pitchFamily="34" charset="-79"/>
              </a:rPr>
              <a:t>What similarities can you see between the Scottish Government spending and UK government spending?</a:t>
            </a:r>
          </a:p>
          <a:p>
            <a:r>
              <a:rPr lang="en-GB" b="1" dirty="0">
                <a:solidFill>
                  <a:srgbClr val="00303C"/>
                </a:solidFill>
                <a:latin typeface="Futura" panose="020B0602020204020303" pitchFamily="34" charset="-79"/>
                <a:cs typeface="Futura" panose="020B0602020204020303" pitchFamily="34" charset="-79"/>
              </a:rPr>
              <a:t>3. </a:t>
            </a:r>
            <a:r>
              <a:rPr lang="en-GB" dirty="0">
                <a:solidFill>
                  <a:srgbClr val="00303C"/>
                </a:solidFill>
                <a:latin typeface="Futura Medium" panose="020B0602020204020303" pitchFamily="34" charset="-79"/>
                <a:cs typeface="Futura Medium" panose="020B0602020204020303" pitchFamily="34" charset="-79"/>
              </a:rPr>
              <a:t>What other information would be useful to have when making comparisons between the two sets of</a:t>
            </a:r>
            <a:br>
              <a:rPr lang="en-GB" dirty="0">
                <a:solidFill>
                  <a:srgbClr val="00303C"/>
                </a:solidFill>
                <a:latin typeface="Futura Medium" panose="020B0602020204020303" pitchFamily="34" charset="-79"/>
                <a:cs typeface="Futura Medium" panose="020B0602020204020303" pitchFamily="34" charset="-79"/>
              </a:rPr>
            </a:br>
            <a:r>
              <a:rPr lang="en-GB" dirty="0">
                <a:solidFill>
                  <a:srgbClr val="00303C"/>
                </a:solidFill>
                <a:latin typeface="Futura Medium" panose="020B0602020204020303" pitchFamily="34" charset="-79"/>
                <a:cs typeface="Futura Medium" panose="020B0602020204020303" pitchFamily="34" charset="-79"/>
              </a:rPr>
              <a:t>    spending figures?</a:t>
            </a:r>
          </a:p>
          <a:p>
            <a:r>
              <a:rPr lang="en-GB" b="1" dirty="0">
                <a:solidFill>
                  <a:srgbClr val="00303C"/>
                </a:solidFill>
                <a:latin typeface="Futura" panose="020B0602020204020303" pitchFamily="34" charset="-79"/>
                <a:cs typeface="Futura" panose="020B0602020204020303" pitchFamily="34" charset="-79"/>
              </a:rPr>
              <a:t>4. </a:t>
            </a:r>
            <a:r>
              <a:rPr lang="en-GB" dirty="0">
                <a:solidFill>
                  <a:srgbClr val="00303C"/>
                </a:solidFill>
                <a:latin typeface="Futura Medium" panose="020B0602020204020303" pitchFamily="34" charset="-79"/>
                <a:cs typeface="Futura Medium" panose="020B0602020204020303" pitchFamily="34" charset="-79"/>
              </a:rPr>
              <a:t>In 2019/20, UK government revenue totalled £811 billion but spending totalled £841 billion. Is this</a:t>
            </a:r>
            <a:br>
              <a:rPr lang="en-GB" dirty="0">
                <a:solidFill>
                  <a:srgbClr val="00303C"/>
                </a:solidFill>
                <a:latin typeface="Futura Medium" panose="020B0602020204020303" pitchFamily="34" charset="-79"/>
                <a:cs typeface="Futura Medium" panose="020B0602020204020303" pitchFamily="34" charset="-79"/>
              </a:rPr>
            </a:br>
            <a:r>
              <a:rPr lang="en-GB" dirty="0">
                <a:solidFill>
                  <a:srgbClr val="00303C"/>
                </a:solidFill>
                <a:latin typeface="Futura Medium" panose="020B0602020204020303" pitchFamily="34" charset="-79"/>
                <a:cs typeface="Futura Medium" panose="020B0602020204020303" pitchFamily="34" charset="-79"/>
              </a:rPr>
              <a:t>    a problem?</a:t>
            </a:r>
          </a:p>
          <a:p>
            <a:r>
              <a:rPr lang="en-GB" b="1" dirty="0">
                <a:solidFill>
                  <a:srgbClr val="00303C"/>
                </a:solidFill>
                <a:latin typeface="Futura" panose="020B0602020204020303" pitchFamily="34" charset="-79"/>
                <a:cs typeface="Futura" panose="020B0602020204020303" pitchFamily="34" charset="-79"/>
              </a:rPr>
              <a:t>5. </a:t>
            </a:r>
            <a:r>
              <a:rPr lang="en-GB" dirty="0">
                <a:solidFill>
                  <a:srgbClr val="00303C"/>
                </a:solidFill>
                <a:latin typeface="Futura Medium" panose="020B0602020204020303" pitchFamily="34" charset="-79"/>
                <a:cs typeface="Futura Medium" panose="020B0602020204020303" pitchFamily="34" charset="-79"/>
              </a:rPr>
              <a:t>In your opinion, do you think tax is a good thing?</a:t>
            </a:r>
          </a:p>
          <a:p>
            <a:endParaRPr lang="en-GB" dirty="0">
              <a:effectLst/>
              <a:latin typeface="Futura Medium" panose="020B0602020204020303" pitchFamily="34" charset="-79"/>
              <a:cs typeface="Futura Medium" panose="020B0602020204020303" pitchFamily="34" charset="-79"/>
            </a:endParaRPr>
          </a:p>
        </p:txBody>
      </p:sp>
      <p:sp>
        <p:nvSpPr>
          <p:cNvPr id="4" name="Rectangle 3">
            <a:extLst>
              <a:ext uri="{FF2B5EF4-FFF2-40B4-BE49-F238E27FC236}">
                <a16:creationId xmlns:a16="http://schemas.microsoft.com/office/drawing/2014/main" id="{6A047BBE-63DA-5040-A898-BBB391426809}"/>
              </a:ext>
            </a:extLst>
          </p:cNvPr>
          <p:cNvSpPr/>
          <p:nvPr/>
        </p:nvSpPr>
        <p:spPr>
          <a:xfrm>
            <a:off x="9884037" y="5567911"/>
            <a:ext cx="2036198" cy="461665"/>
          </a:xfrm>
          <a:prstGeom prst="rect">
            <a:avLst/>
          </a:prstGeom>
        </p:spPr>
        <p:txBody>
          <a:bodyPr wrap="none">
            <a:spAutoFit/>
          </a:bodyPr>
          <a:lstStyle/>
          <a:p>
            <a:r>
              <a:rPr lang="en-GB" sz="1200" i="1" dirty="0">
                <a:latin typeface="Futura" panose="020B0602020204020303" pitchFamily="34" charset="-79"/>
                <a:cs typeface="Futura" panose="020B0602020204020303" pitchFamily="34" charset="-79"/>
              </a:rPr>
              <a:t>Source: Office for Budget </a:t>
            </a:r>
          </a:p>
          <a:p>
            <a:r>
              <a:rPr lang="en-GB" sz="1200" i="1" dirty="0">
                <a:latin typeface="Futura" panose="020B0602020204020303" pitchFamily="34" charset="-79"/>
                <a:cs typeface="Futura" panose="020B0602020204020303" pitchFamily="34" charset="-79"/>
              </a:rPr>
              <a:t>Responsibility 2019/20</a:t>
            </a:r>
            <a:endParaRPr lang="en-GB" sz="1200" dirty="0">
              <a:effectLst/>
              <a:latin typeface="Futura" panose="020B0602020204020303" pitchFamily="34" charset="-79"/>
              <a:cs typeface="Futura" panose="020B0602020204020303" pitchFamily="34" charset="-79"/>
            </a:endParaRPr>
          </a:p>
        </p:txBody>
      </p:sp>
      <p:pic>
        <p:nvPicPr>
          <p:cNvPr id="5" name="Picture 4">
            <a:extLst>
              <a:ext uri="{FF2B5EF4-FFF2-40B4-BE49-F238E27FC236}">
                <a16:creationId xmlns:a16="http://schemas.microsoft.com/office/drawing/2014/main" id="{C906779F-5421-2A41-A09C-F58BD6E0E891}"/>
              </a:ext>
            </a:extLst>
          </p:cNvPr>
          <p:cNvPicPr>
            <a:picLocks noChangeAspect="1"/>
          </p:cNvPicPr>
          <p:nvPr/>
        </p:nvPicPr>
        <p:blipFill>
          <a:blip r:embed="rId2"/>
          <a:stretch>
            <a:fillRect/>
          </a:stretch>
        </p:blipFill>
        <p:spPr>
          <a:xfrm>
            <a:off x="1839997" y="817914"/>
            <a:ext cx="8755118" cy="3043313"/>
          </a:xfrm>
          <a:prstGeom prst="rect">
            <a:avLst/>
          </a:prstGeom>
        </p:spPr>
      </p:pic>
    </p:spTree>
    <p:extLst>
      <p:ext uri="{BB962C8B-B14F-4D97-AF65-F5344CB8AC3E}">
        <p14:creationId xmlns:p14="http://schemas.microsoft.com/office/powerpoint/2010/main" val="20420746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23932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713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28741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7624679-B15C-3E4D-8C2D-C7E56A2068FF}"/>
              </a:ext>
            </a:extLst>
          </p:cNvPr>
          <p:cNvSpPr txBox="1"/>
          <p:nvPr/>
        </p:nvSpPr>
        <p:spPr>
          <a:xfrm>
            <a:off x="1095932" y="471931"/>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3" name="Straight Connector 2">
            <a:extLst>
              <a:ext uri="{FF2B5EF4-FFF2-40B4-BE49-F238E27FC236}">
                <a16:creationId xmlns:a16="http://schemas.microsoft.com/office/drawing/2014/main" id="{45D4F710-2A4F-4941-BE33-50683B2706B9}"/>
              </a:ext>
            </a:extLst>
          </p:cNvPr>
          <p:cNvCxnSpPr>
            <a:cxnSpLocks/>
          </p:cNvCxnSpPr>
          <p:nvPr/>
        </p:nvCxnSpPr>
        <p:spPr>
          <a:xfrm>
            <a:off x="1190259" y="894051"/>
            <a:ext cx="1334280"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4" name="Picture 3">
            <a:extLst>
              <a:ext uri="{FF2B5EF4-FFF2-40B4-BE49-F238E27FC236}">
                <a16:creationId xmlns:a16="http://schemas.microsoft.com/office/drawing/2014/main" id="{4AFBE6E2-BD88-0547-90A3-AF99C8903521}"/>
              </a:ext>
            </a:extLst>
          </p:cNvPr>
          <p:cNvPicPr>
            <a:picLocks noChangeAspect="1"/>
          </p:cNvPicPr>
          <p:nvPr/>
        </p:nvPicPr>
        <p:blipFill>
          <a:blip r:embed="rId2"/>
          <a:stretch>
            <a:fillRect/>
          </a:stretch>
        </p:blipFill>
        <p:spPr>
          <a:xfrm>
            <a:off x="522791" y="382480"/>
            <a:ext cx="602958" cy="602958"/>
          </a:xfrm>
          <a:prstGeom prst="rect">
            <a:avLst/>
          </a:prstGeom>
        </p:spPr>
      </p:pic>
      <p:sp>
        <p:nvSpPr>
          <p:cNvPr id="5" name="Rectangle 4">
            <a:extLst>
              <a:ext uri="{FF2B5EF4-FFF2-40B4-BE49-F238E27FC236}">
                <a16:creationId xmlns:a16="http://schemas.microsoft.com/office/drawing/2014/main" id="{604DC524-959D-1943-BE38-E95A756CEB1F}"/>
              </a:ext>
            </a:extLst>
          </p:cNvPr>
          <p:cNvSpPr/>
          <p:nvPr/>
        </p:nvSpPr>
        <p:spPr>
          <a:xfrm>
            <a:off x="522791" y="1118981"/>
            <a:ext cx="6971314" cy="4801314"/>
          </a:xfrm>
          <a:prstGeom prst="rect">
            <a:avLst/>
          </a:prstGeom>
        </p:spPr>
        <p:txBody>
          <a:bodyPr wrap="square">
            <a:spAutoFit/>
          </a:bodyPr>
          <a:lstStyle/>
          <a:p>
            <a:r>
              <a:rPr lang="en-GB" dirty="0">
                <a:solidFill>
                  <a:srgbClr val="00303C"/>
                </a:solidFill>
                <a:latin typeface="Futura Medium" panose="020B0602020204020303" pitchFamily="34" charset="-79"/>
                <a:cs typeface="Futura Medium" panose="020B0602020204020303" pitchFamily="34" charset="-79"/>
              </a:rPr>
              <a:t>Key facts about the ageing population in the UK:</a:t>
            </a:r>
          </a:p>
          <a:p>
            <a:r>
              <a:rPr lang="en-GB" dirty="0">
                <a:solidFill>
                  <a:srgbClr val="00303C"/>
                </a:solidFill>
                <a:latin typeface="Futura Medium" panose="020B0602020204020303" pitchFamily="34" charset="-79"/>
                <a:cs typeface="Futura Medium" panose="020B0602020204020303" pitchFamily="34" charset="-79"/>
              </a:rPr>
              <a:t>In 1901, the life expectancy for women was 45, and 49 for men.</a:t>
            </a:r>
          </a:p>
          <a:p>
            <a:r>
              <a:rPr lang="en-GB" dirty="0">
                <a:solidFill>
                  <a:srgbClr val="00303C"/>
                </a:solidFill>
                <a:latin typeface="Futura Medium" panose="020B0602020204020303" pitchFamily="34" charset="-79"/>
                <a:cs typeface="Futura Medium" panose="020B0602020204020303" pitchFamily="34" charset="-79"/>
              </a:rPr>
              <a:t>In 1961, the life expectancy for women was 76, and 71 for men.</a:t>
            </a:r>
          </a:p>
          <a:p>
            <a:r>
              <a:rPr lang="en-GB" dirty="0">
                <a:solidFill>
                  <a:srgbClr val="00303C"/>
                </a:solidFill>
                <a:latin typeface="Futura Medium" panose="020B0602020204020303" pitchFamily="34" charset="-79"/>
                <a:cs typeface="Futura Medium" panose="020B0602020204020303" pitchFamily="34" charset="-79"/>
              </a:rPr>
              <a:t>In 1998, the life expectancy for women was 80, and 75 for men.</a:t>
            </a:r>
          </a:p>
          <a:p>
            <a:r>
              <a:rPr lang="en-GB" dirty="0">
                <a:solidFill>
                  <a:srgbClr val="00303C"/>
                </a:solidFill>
                <a:latin typeface="Futura Medium" panose="020B0602020204020303" pitchFamily="34" charset="-79"/>
                <a:cs typeface="Futura Medium" panose="020B0602020204020303" pitchFamily="34" charset="-79"/>
              </a:rPr>
              <a:t>In 2017, the life expectancy for women was 83, and 79 for men.</a:t>
            </a:r>
          </a:p>
          <a:p>
            <a:endParaRPr lang="en-GB" dirty="0">
              <a:solidFill>
                <a:srgbClr val="00303C"/>
              </a:solidFill>
              <a:latin typeface="Futura Medium" panose="020B0602020204020303" pitchFamily="34" charset="-79"/>
              <a:cs typeface="Futura Medium" panose="020B0602020204020303" pitchFamily="34" charset="-79"/>
            </a:endParaRPr>
          </a:p>
          <a:p>
            <a:r>
              <a:rPr lang="en-GB" dirty="0">
                <a:solidFill>
                  <a:srgbClr val="00303C"/>
                </a:solidFill>
                <a:latin typeface="Futura Medium" panose="020B0602020204020303" pitchFamily="34" charset="-79"/>
                <a:cs typeface="Futura Medium" panose="020B0602020204020303" pitchFamily="34" charset="-79"/>
              </a:rPr>
              <a:t>Using the above figures:</a:t>
            </a:r>
          </a:p>
          <a:p>
            <a:endParaRPr lang="en-GB" dirty="0">
              <a:solidFill>
                <a:srgbClr val="00303C"/>
              </a:solidFill>
              <a:latin typeface="Futura Medium" panose="020B0602020204020303" pitchFamily="34" charset="-79"/>
              <a:cs typeface="Futura Medium" panose="020B0602020204020303" pitchFamily="34" charset="-79"/>
            </a:endParaRPr>
          </a:p>
          <a:p>
            <a:r>
              <a:rPr lang="en-GB" b="1" dirty="0">
                <a:solidFill>
                  <a:srgbClr val="00303C"/>
                </a:solidFill>
                <a:latin typeface="Futura" panose="020B0602020204020303" pitchFamily="34" charset="-79"/>
                <a:cs typeface="Futura" panose="020B0602020204020303" pitchFamily="34" charset="-79"/>
              </a:rPr>
              <a:t>1. </a:t>
            </a:r>
            <a:r>
              <a:rPr lang="en-GB" dirty="0">
                <a:solidFill>
                  <a:srgbClr val="00303C"/>
                </a:solidFill>
                <a:latin typeface="Futura Medium" panose="020B0602020204020303" pitchFamily="34" charset="-79"/>
                <a:cs typeface="Futura Medium" panose="020B0602020204020303" pitchFamily="34" charset="-79"/>
              </a:rPr>
              <a:t>What trends are occurring in life expectancy in the UK?</a:t>
            </a:r>
          </a:p>
          <a:p>
            <a:r>
              <a:rPr lang="en-GB" b="1" dirty="0">
                <a:solidFill>
                  <a:srgbClr val="00303C"/>
                </a:solidFill>
                <a:latin typeface="Futura" panose="020B0602020204020303" pitchFamily="34" charset="-79"/>
                <a:cs typeface="Futura" panose="020B0602020204020303" pitchFamily="34" charset="-79"/>
              </a:rPr>
              <a:t>2. </a:t>
            </a:r>
            <a:r>
              <a:rPr lang="en-GB" dirty="0">
                <a:solidFill>
                  <a:srgbClr val="00303C"/>
                </a:solidFill>
                <a:latin typeface="Futura Medium" panose="020B0602020204020303" pitchFamily="34" charset="-79"/>
                <a:cs typeface="Futura Medium" panose="020B0602020204020303" pitchFamily="34" charset="-79"/>
              </a:rPr>
              <a:t>What do you think is happening to the proportion of  </a:t>
            </a:r>
          </a:p>
          <a:p>
            <a:r>
              <a:rPr lang="en-GB" dirty="0">
                <a:solidFill>
                  <a:srgbClr val="00303C"/>
                </a:solidFill>
                <a:latin typeface="Futura Medium" panose="020B0602020204020303" pitchFamily="34" charset="-79"/>
                <a:cs typeface="Futura Medium" panose="020B0602020204020303" pitchFamily="34" charset="-79"/>
              </a:rPr>
              <a:t>    someone’s life which is spent working?</a:t>
            </a:r>
          </a:p>
          <a:p>
            <a:r>
              <a:rPr lang="en-GB" b="1" dirty="0">
                <a:solidFill>
                  <a:srgbClr val="00303C"/>
                </a:solidFill>
                <a:latin typeface="Futura" panose="020B0602020204020303" pitchFamily="34" charset="-79"/>
                <a:cs typeface="Futura" panose="020B0602020204020303" pitchFamily="34" charset="-79"/>
              </a:rPr>
              <a:t>3. </a:t>
            </a:r>
            <a:r>
              <a:rPr lang="en-GB" dirty="0">
                <a:solidFill>
                  <a:srgbClr val="00303C"/>
                </a:solidFill>
                <a:latin typeface="Futura Medium" panose="020B0602020204020303" pitchFamily="34" charset="-79"/>
                <a:cs typeface="Futura Medium" panose="020B0602020204020303" pitchFamily="34" charset="-79"/>
              </a:rPr>
              <a:t>What are the financial implications of these trends for each of  </a:t>
            </a:r>
          </a:p>
          <a:p>
            <a:r>
              <a:rPr lang="en-GB" dirty="0">
                <a:solidFill>
                  <a:srgbClr val="00303C"/>
                </a:solidFill>
                <a:latin typeface="Futura Medium" panose="020B0602020204020303" pitchFamily="34" charset="-79"/>
                <a:cs typeface="Futura Medium" panose="020B0602020204020303" pitchFamily="34" charset="-79"/>
              </a:rPr>
              <a:t>    the groups below: </a:t>
            </a:r>
          </a:p>
          <a:p>
            <a:r>
              <a:rPr lang="en-GB" dirty="0">
                <a:solidFill>
                  <a:srgbClr val="00303C"/>
                </a:solidFill>
                <a:latin typeface="Futura Medium" panose="020B0602020204020303" pitchFamily="34" charset="-79"/>
                <a:cs typeface="Futura Medium" panose="020B0602020204020303" pitchFamily="34" charset="-79"/>
              </a:rPr>
              <a:t>• The government</a:t>
            </a:r>
          </a:p>
          <a:p>
            <a:r>
              <a:rPr lang="en-GB" dirty="0">
                <a:solidFill>
                  <a:srgbClr val="00303C"/>
                </a:solidFill>
                <a:latin typeface="Futura Medium" panose="020B0602020204020303" pitchFamily="34" charset="-79"/>
                <a:cs typeface="Futura Medium" panose="020B0602020204020303" pitchFamily="34" charset="-79"/>
              </a:rPr>
              <a:t>• People who are still working</a:t>
            </a:r>
          </a:p>
          <a:p>
            <a:r>
              <a:rPr lang="en-GB" dirty="0">
                <a:solidFill>
                  <a:srgbClr val="00303C"/>
                </a:solidFill>
                <a:latin typeface="Futura Medium" panose="020B0602020204020303" pitchFamily="34" charset="-79"/>
                <a:cs typeface="Futura Medium" panose="020B0602020204020303" pitchFamily="34" charset="-79"/>
              </a:rPr>
              <a:t>• People who are retired</a:t>
            </a:r>
          </a:p>
          <a:p>
            <a:endParaRPr lang="en-GB" dirty="0">
              <a:effectLst/>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20501213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08624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63598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99306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51926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1FC0595-DF11-7645-BF87-CAC467BE64EA}"/>
              </a:ext>
            </a:extLst>
          </p:cNvPr>
          <p:cNvSpPr txBox="1"/>
          <p:nvPr/>
        </p:nvSpPr>
        <p:spPr>
          <a:xfrm>
            <a:off x="8271190" y="500700"/>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3" name="Straight Connector 2">
            <a:extLst>
              <a:ext uri="{FF2B5EF4-FFF2-40B4-BE49-F238E27FC236}">
                <a16:creationId xmlns:a16="http://schemas.microsoft.com/office/drawing/2014/main" id="{ADDEA047-3BB3-5849-A9D7-2525F016FA28}"/>
              </a:ext>
            </a:extLst>
          </p:cNvPr>
          <p:cNvCxnSpPr>
            <a:cxnSpLocks/>
          </p:cNvCxnSpPr>
          <p:nvPr/>
        </p:nvCxnSpPr>
        <p:spPr>
          <a:xfrm>
            <a:off x="8365517" y="922820"/>
            <a:ext cx="1334280"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4" name="Picture 3">
            <a:extLst>
              <a:ext uri="{FF2B5EF4-FFF2-40B4-BE49-F238E27FC236}">
                <a16:creationId xmlns:a16="http://schemas.microsoft.com/office/drawing/2014/main" id="{FE453128-5335-7241-A152-1A3F2547156B}"/>
              </a:ext>
            </a:extLst>
          </p:cNvPr>
          <p:cNvPicPr>
            <a:picLocks noChangeAspect="1"/>
          </p:cNvPicPr>
          <p:nvPr/>
        </p:nvPicPr>
        <p:blipFill>
          <a:blip r:embed="rId2"/>
          <a:stretch>
            <a:fillRect/>
          </a:stretch>
        </p:blipFill>
        <p:spPr>
          <a:xfrm>
            <a:off x="7698049" y="411249"/>
            <a:ext cx="602958" cy="602958"/>
          </a:xfrm>
          <a:prstGeom prst="rect">
            <a:avLst/>
          </a:prstGeom>
        </p:spPr>
      </p:pic>
      <p:sp>
        <p:nvSpPr>
          <p:cNvPr id="5" name="Rectangle 4">
            <a:extLst>
              <a:ext uri="{FF2B5EF4-FFF2-40B4-BE49-F238E27FC236}">
                <a16:creationId xmlns:a16="http://schemas.microsoft.com/office/drawing/2014/main" id="{EC9F0515-8D57-C241-A043-B53C5C6D71EB}"/>
              </a:ext>
            </a:extLst>
          </p:cNvPr>
          <p:cNvSpPr/>
          <p:nvPr/>
        </p:nvSpPr>
        <p:spPr>
          <a:xfrm>
            <a:off x="7653736" y="1166842"/>
            <a:ext cx="4008530" cy="2308324"/>
          </a:xfrm>
          <a:prstGeom prst="rect">
            <a:avLst/>
          </a:prstGeom>
        </p:spPr>
        <p:txBody>
          <a:bodyPr wrap="square">
            <a:spAutoFit/>
          </a:bodyPr>
          <a:lstStyle/>
          <a:p>
            <a:r>
              <a:rPr lang="en-GB" dirty="0">
                <a:solidFill>
                  <a:srgbClr val="00303C"/>
                </a:solidFill>
                <a:latin typeface="Futura Medium" panose="020B0602020204020303" pitchFamily="34" charset="-79"/>
                <a:cs typeface="Futura Medium" panose="020B0602020204020303" pitchFamily="34" charset="-79"/>
              </a:rPr>
              <a:t>Find out what the current rates are for the NMW, NLW and UK Voluntary Living Wage. </a:t>
            </a:r>
          </a:p>
          <a:p>
            <a:endParaRPr lang="en-GB" dirty="0">
              <a:solidFill>
                <a:srgbClr val="00303C"/>
              </a:solidFill>
              <a:latin typeface="Futura Medium" panose="020B0602020204020303" pitchFamily="34" charset="-79"/>
              <a:cs typeface="Futura Medium" panose="020B0602020204020303" pitchFamily="34" charset="-79"/>
            </a:endParaRPr>
          </a:p>
          <a:p>
            <a:r>
              <a:rPr lang="en-GB" dirty="0">
                <a:solidFill>
                  <a:srgbClr val="00303C"/>
                </a:solidFill>
                <a:latin typeface="Futura Medium" panose="020B0602020204020303" pitchFamily="34" charset="-79"/>
                <a:cs typeface="Futura Medium" panose="020B0602020204020303" pitchFamily="34" charset="-79"/>
              </a:rPr>
              <a:t>In pairs or small groups, discuss why you think the government has not made the NLW the same as the Voluntary Living Wage.</a:t>
            </a:r>
          </a:p>
        </p:txBody>
      </p:sp>
    </p:spTree>
    <p:extLst>
      <p:ext uri="{BB962C8B-B14F-4D97-AF65-F5344CB8AC3E}">
        <p14:creationId xmlns:p14="http://schemas.microsoft.com/office/powerpoint/2010/main" val="22780579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71986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29E56D7-1290-484C-9A2C-CE5129A34100}"/>
              </a:ext>
            </a:extLst>
          </p:cNvPr>
          <p:cNvSpPr txBox="1"/>
          <p:nvPr/>
        </p:nvSpPr>
        <p:spPr>
          <a:xfrm>
            <a:off x="1076054" y="1789187"/>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3" name="Straight Connector 2">
            <a:extLst>
              <a:ext uri="{FF2B5EF4-FFF2-40B4-BE49-F238E27FC236}">
                <a16:creationId xmlns:a16="http://schemas.microsoft.com/office/drawing/2014/main" id="{F8FD9773-A1A4-3B4F-937A-B7D1FC5F568C}"/>
              </a:ext>
            </a:extLst>
          </p:cNvPr>
          <p:cNvCxnSpPr>
            <a:cxnSpLocks/>
          </p:cNvCxnSpPr>
          <p:nvPr/>
        </p:nvCxnSpPr>
        <p:spPr>
          <a:xfrm>
            <a:off x="1170381" y="2211307"/>
            <a:ext cx="1334280"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4" name="Picture 3">
            <a:extLst>
              <a:ext uri="{FF2B5EF4-FFF2-40B4-BE49-F238E27FC236}">
                <a16:creationId xmlns:a16="http://schemas.microsoft.com/office/drawing/2014/main" id="{CE0031D5-F891-604A-A87E-FB7D95A037C4}"/>
              </a:ext>
            </a:extLst>
          </p:cNvPr>
          <p:cNvPicPr>
            <a:picLocks noChangeAspect="1"/>
          </p:cNvPicPr>
          <p:nvPr/>
        </p:nvPicPr>
        <p:blipFill>
          <a:blip r:embed="rId2"/>
          <a:stretch>
            <a:fillRect/>
          </a:stretch>
        </p:blipFill>
        <p:spPr>
          <a:xfrm>
            <a:off x="502913" y="1699736"/>
            <a:ext cx="602958" cy="602958"/>
          </a:xfrm>
          <a:prstGeom prst="rect">
            <a:avLst/>
          </a:prstGeom>
        </p:spPr>
      </p:pic>
      <p:sp>
        <p:nvSpPr>
          <p:cNvPr id="5" name="Rectangle 4">
            <a:extLst>
              <a:ext uri="{FF2B5EF4-FFF2-40B4-BE49-F238E27FC236}">
                <a16:creationId xmlns:a16="http://schemas.microsoft.com/office/drawing/2014/main" id="{52391D29-3D31-FB4F-A3AD-F697B8155EFC}"/>
              </a:ext>
            </a:extLst>
          </p:cNvPr>
          <p:cNvSpPr/>
          <p:nvPr/>
        </p:nvSpPr>
        <p:spPr>
          <a:xfrm>
            <a:off x="436766" y="2392145"/>
            <a:ext cx="3817182" cy="2585323"/>
          </a:xfrm>
          <a:prstGeom prst="rect">
            <a:avLst/>
          </a:prstGeom>
        </p:spPr>
        <p:txBody>
          <a:bodyPr wrap="square">
            <a:spAutoFit/>
          </a:bodyPr>
          <a:lstStyle/>
          <a:p>
            <a:r>
              <a:rPr lang="en-GB" dirty="0">
                <a:solidFill>
                  <a:srgbClr val="00303C"/>
                </a:solidFill>
                <a:latin typeface="Futura Medium" panose="020B0602020204020303" pitchFamily="34" charset="-79"/>
                <a:cs typeface="Futura Medium" panose="020B0602020204020303" pitchFamily="34" charset="-79"/>
              </a:rPr>
              <a:t>Create an online blog (or film a vlog) for a young person who has recently got their first full-time job.</a:t>
            </a:r>
          </a:p>
          <a:p>
            <a:endParaRPr lang="en-GB" dirty="0">
              <a:solidFill>
                <a:srgbClr val="00303C"/>
              </a:solidFill>
              <a:latin typeface="Futura Medium" panose="020B0602020204020303" pitchFamily="34" charset="-79"/>
              <a:cs typeface="Futura Medium" panose="020B0602020204020303" pitchFamily="34" charset="-79"/>
            </a:endParaRPr>
          </a:p>
          <a:p>
            <a:r>
              <a:rPr lang="en-GB" dirty="0">
                <a:solidFill>
                  <a:srgbClr val="00303C"/>
                </a:solidFill>
                <a:latin typeface="Futura Medium" panose="020B0602020204020303" pitchFamily="34" charset="-79"/>
                <a:cs typeface="Futura Medium" panose="020B0602020204020303" pitchFamily="34" charset="-79"/>
              </a:rPr>
              <a:t>Summarise:</a:t>
            </a:r>
          </a:p>
          <a:p>
            <a:pPr marL="285750" indent="-285750">
              <a:buFont typeface="Arial" panose="020B0604020202020204" pitchFamily="34" charset="0"/>
              <a:buChar char="•"/>
            </a:pPr>
            <a:r>
              <a:rPr lang="en-GB" dirty="0">
                <a:solidFill>
                  <a:srgbClr val="00303C"/>
                </a:solidFill>
                <a:latin typeface="Futura Medium" panose="020B0602020204020303" pitchFamily="34" charset="-79"/>
                <a:cs typeface="Futura Medium" panose="020B0602020204020303" pitchFamily="34" charset="-79"/>
              </a:rPr>
              <a:t>The deductions that will be made from their income.</a:t>
            </a:r>
          </a:p>
          <a:p>
            <a:pPr marL="285750" indent="-285750">
              <a:buFont typeface="Arial" panose="020B0604020202020204" pitchFamily="34" charset="0"/>
              <a:buChar char="•"/>
            </a:pPr>
            <a:r>
              <a:rPr lang="en-GB" dirty="0">
                <a:solidFill>
                  <a:srgbClr val="00303C"/>
                </a:solidFill>
                <a:latin typeface="Futura Medium" panose="020B0602020204020303" pitchFamily="34" charset="-79"/>
                <a:cs typeface="Futura Medium" panose="020B0602020204020303" pitchFamily="34" charset="-79"/>
              </a:rPr>
              <a:t>Where these deductions go and how they are then spent.</a:t>
            </a:r>
          </a:p>
        </p:txBody>
      </p:sp>
    </p:spTree>
    <p:extLst>
      <p:ext uri="{BB962C8B-B14F-4D97-AF65-F5344CB8AC3E}">
        <p14:creationId xmlns:p14="http://schemas.microsoft.com/office/powerpoint/2010/main" val="39912485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36386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740191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32540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367917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62858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94878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44568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06000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8FED70367EDF0429C7D72D2B9E6CD15" ma:contentTypeVersion="12" ma:contentTypeDescription="Create a new document." ma:contentTypeScope="" ma:versionID="59d02ed0bebd079d3c46a4a402024b63">
  <xsd:schema xmlns:xsd="http://www.w3.org/2001/XMLSchema" xmlns:xs="http://www.w3.org/2001/XMLSchema" xmlns:p="http://schemas.microsoft.com/office/2006/metadata/properties" xmlns:ns3="ad2764ca-0826-48b4-bf14-962cadcbcdea" xmlns:ns4="e84f4d98-5b50-4433-a4a3-32a81decaf38" targetNamespace="http://schemas.microsoft.com/office/2006/metadata/properties" ma:root="true" ma:fieldsID="6fe24759a8098fa2dc6d7b560b0d8d21" ns3:_="" ns4:_="">
    <xsd:import namespace="ad2764ca-0826-48b4-bf14-962cadcbcdea"/>
    <xsd:import namespace="e84f4d98-5b50-4433-a4a3-32a81decaf38"/>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d2764ca-0826-48b4-bf14-962cadcbcde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84f4d98-5b50-4433-a4a3-32a81decaf38"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82BEDE4-0827-4AE3-8E37-B09D42B3DA00}">
  <ds:schemaRefs>
    <ds:schemaRef ds:uri="http://schemas.microsoft.com/office/2006/documentManagement/types"/>
    <ds:schemaRef ds:uri="e84f4d98-5b50-4433-a4a3-32a81decaf38"/>
    <ds:schemaRef ds:uri="http://schemas.microsoft.com/office/2006/metadata/properties"/>
    <ds:schemaRef ds:uri="http://purl.org/dc/terms/"/>
    <ds:schemaRef ds:uri="http://purl.org/dc/dcmitype/"/>
    <ds:schemaRef ds:uri="ad2764ca-0826-48b4-bf14-962cadcbcdea"/>
    <ds:schemaRef ds:uri="http://www.w3.org/XML/1998/namespace"/>
    <ds:schemaRef ds:uri="http://schemas.microsoft.com/office/infopath/2007/PartnerControls"/>
    <ds:schemaRef ds:uri="http://schemas.openxmlformats.org/package/2006/metadata/core-properties"/>
    <ds:schemaRef ds:uri="http://purl.org/dc/elements/1.1/"/>
  </ds:schemaRefs>
</ds:datastoreItem>
</file>

<file path=customXml/itemProps2.xml><?xml version="1.0" encoding="utf-8"?>
<ds:datastoreItem xmlns:ds="http://schemas.openxmlformats.org/officeDocument/2006/customXml" ds:itemID="{DA035265-0C77-401D-AD8E-CB287AAB3A0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d2764ca-0826-48b4-bf14-962cadcbcdea"/>
    <ds:schemaRef ds:uri="e84f4d98-5b50-4433-a4a3-32a81decaf3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FE844CF-DC2B-4CA3-8112-4541C62485A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1828</TotalTime>
  <Words>703</Words>
  <Application>Microsoft Office PowerPoint</Application>
  <PresentationFormat>Widescreen</PresentationFormat>
  <Paragraphs>99</Paragraphs>
  <Slides>65</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65</vt:i4>
      </vt:variant>
    </vt:vector>
  </HeadingPairs>
  <TitlesOfParts>
    <vt:vector size="73" baseType="lpstr">
      <vt:lpstr>Arial</vt:lpstr>
      <vt:lpstr>Calibri</vt:lpstr>
      <vt:lpstr>Calibri Light</vt:lpstr>
      <vt:lpstr>Futura</vt:lpstr>
      <vt:lpstr>Futura Medium</vt:lpstr>
      <vt:lpstr>Futura Medium</vt:lpstr>
      <vt:lpstr>Swiss 721 SWA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Craven</dc:creator>
  <cp:lastModifiedBy>Chloe Shuttlewood</cp:lastModifiedBy>
  <cp:revision>149</cp:revision>
  <dcterms:created xsi:type="dcterms:W3CDTF">2020-11-11T10:55:19Z</dcterms:created>
  <dcterms:modified xsi:type="dcterms:W3CDTF">2021-04-06T19:56:12Z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0x01010058FED70367EDF0429C7D72D2B9E6CD15</vt:lpwstr>
  </property>
</Properties>
</file>